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539" r:id="rId5"/>
    <p:sldId id="567" r:id="rId6"/>
    <p:sldId id="574" r:id="rId7"/>
    <p:sldId id="573" r:id="rId8"/>
    <p:sldId id="576" r:id="rId9"/>
    <p:sldId id="575" r:id="rId10"/>
    <p:sldId id="568" r:id="rId11"/>
    <p:sldId id="55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st User" initials="GU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021"/>
    <a:srgbClr val="439760"/>
    <a:srgbClr val="5B496C"/>
    <a:srgbClr val="322F31"/>
    <a:srgbClr val="439865"/>
    <a:srgbClr val="009874"/>
    <a:srgbClr val="7CCC39"/>
    <a:srgbClr val="1A519A"/>
    <a:srgbClr val="26A273"/>
    <a:srgbClr val="9562E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0DF29D-19B8-D090-48EB-033EA6850EE6}" v="26" dt="2021-01-06T16:28:27.354"/>
    <p1510:client id="{61A11840-CA9E-8BE3-9CF7-66C25464E2FB}" v="1" dt="2021-09-29T18:34:20.393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9" autoAdjust="0"/>
    <p:restoredTop sz="91975" autoAdjust="0"/>
  </p:normalViewPr>
  <p:slideViewPr>
    <p:cSldViewPr snapToGrid="0">
      <p:cViewPr>
        <p:scale>
          <a:sx n="66" d="100"/>
          <a:sy n="66" d="100"/>
        </p:scale>
        <p:origin x="126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Greever" userId="S::christina@mygreenlab.org::bdbfdd14-0eed-40ed-ba9f-c13f2b3c90ad" providerId="AD" clId="Web-{61A11840-CA9E-8BE3-9CF7-66C25464E2FB}"/>
    <pc:docChg chg="modSld">
      <pc:chgData name="Christina Greever" userId="S::christina@mygreenlab.org::bdbfdd14-0eed-40ed-ba9f-c13f2b3c90ad" providerId="AD" clId="Web-{61A11840-CA9E-8BE3-9CF7-66C25464E2FB}" dt="2021-09-29T18:34:20.393" v="0" actId="1076"/>
      <pc:docMkLst>
        <pc:docMk/>
      </pc:docMkLst>
      <pc:sldChg chg="modSp">
        <pc:chgData name="Christina Greever" userId="S::christina@mygreenlab.org::bdbfdd14-0eed-40ed-ba9f-c13f2b3c90ad" providerId="AD" clId="Web-{61A11840-CA9E-8BE3-9CF7-66C25464E2FB}" dt="2021-09-29T18:34:20.393" v="0" actId="1076"/>
        <pc:sldMkLst>
          <pc:docMk/>
          <pc:sldMk cId="3521307562" sldId="567"/>
        </pc:sldMkLst>
        <pc:spChg chg="mod">
          <ac:chgData name="Christina Greever" userId="S::christina@mygreenlab.org::bdbfdd14-0eed-40ed-ba9f-c13f2b3c90ad" providerId="AD" clId="Web-{61A11840-CA9E-8BE3-9CF7-66C25464E2FB}" dt="2021-09-29T18:34:20.393" v="0" actId="1076"/>
          <ac:spMkLst>
            <pc:docMk/>
            <pc:sldMk cId="3521307562" sldId="567"/>
            <ac:spMk id="8" creationId="{2FE6D639-0D9D-4A3E-85CF-2221E58E30B9}"/>
          </ac:spMkLst>
        </pc:spChg>
      </pc:sldChg>
    </pc:docChg>
  </pc:docChgLst>
  <pc:docChgLst>
    <pc:chgData name="Rachael Relph" userId="S::rachael@mygreenlab.org::c1ff2660-4630-4b71-b8cb-f8197c83a1b1" providerId="AD" clId="Web-{110DF29D-19B8-D090-48EB-033EA6850EE6}"/>
    <pc:docChg chg="modSld">
      <pc:chgData name="Rachael Relph" userId="S::rachael@mygreenlab.org::c1ff2660-4630-4b71-b8cb-f8197c83a1b1" providerId="AD" clId="Web-{110DF29D-19B8-D090-48EB-033EA6850EE6}" dt="2021-01-06T16:28:11.181" v="15"/>
      <pc:docMkLst>
        <pc:docMk/>
      </pc:docMkLst>
      <pc:sldChg chg="modSp">
        <pc:chgData name="Rachael Relph" userId="S::rachael@mygreenlab.org::c1ff2660-4630-4b71-b8cb-f8197c83a1b1" providerId="AD" clId="Web-{110DF29D-19B8-D090-48EB-033EA6850EE6}" dt="2021-01-06T16:28:11.181" v="15"/>
        <pc:sldMkLst>
          <pc:docMk/>
          <pc:sldMk cId="1927349286" sldId="575"/>
        </pc:sldMkLst>
        <pc:graphicFrameChg chg="mod modGraphic">
          <ac:chgData name="Rachael Relph" userId="S::rachael@mygreenlab.org::c1ff2660-4630-4b71-b8cb-f8197c83a1b1" providerId="AD" clId="Web-{110DF29D-19B8-D090-48EB-033EA6850EE6}" dt="2021-01-06T16:28:11.181" v="15"/>
          <ac:graphicFrameMkLst>
            <pc:docMk/>
            <pc:sldMk cId="1927349286" sldId="575"/>
            <ac:graphicFrameMk id="12" creationId="{AFB3904C-36BE-4013-B342-A7D47602576D}"/>
          </ac:graphicFrameMkLst>
        </pc:graphicFrameChg>
      </pc:sldChg>
      <pc:sldChg chg="modSp">
        <pc:chgData name="Rachael Relph" userId="S::rachael@mygreenlab.org::c1ff2660-4630-4b71-b8cb-f8197c83a1b1" providerId="AD" clId="Web-{110DF29D-19B8-D090-48EB-033EA6850EE6}" dt="2021-01-06T16:27:32.085" v="9"/>
        <pc:sldMkLst>
          <pc:docMk/>
          <pc:sldMk cId="2405101683" sldId="576"/>
        </pc:sldMkLst>
        <pc:graphicFrameChg chg="mod modGraphic">
          <ac:chgData name="Rachael Relph" userId="S::rachael@mygreenlab.org::c1ff2660-4630-4b71-b8cb-f8197c83a1b1" providerId="AD" clId="Web-{110DF29D-19B8-D090-48EB-033EA6850EE6}" dt="2021-01-06T16:27:32.085" v="9"/>
          <ac:graphicFrameMkLst>
            <pc:docMk/>
            <pc:sldMk cId="2405101683" sldId="576"/>
            <ac:graphicFrameMk id="12" creationId="{AFB3904C-36BE-4013-B342-A7D47602576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5FBB2-D144-4501-8638-7EC72464477B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6FD2A-62E8-4825-B12B-175F0414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2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6FD2A-62E8-4825-B12B-175F041473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99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6FD2A-62E8-4825-B12B-175F041473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05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6FD2A-62E8-4825-B12B-175F041473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52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6FD2A-62E8-4825-B12B-175F041473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95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6FD2A-62E8-4825-B12B-175F041473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63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6FD2A-62E8-4825-B12B-175F041473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40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="0" i="0" dirty="0">
              <a:solidFill>
                <a:srgbClr val="555555"/>
              </a:solidFill>
              <a:effectLst/>
              <a:latin typeface="Open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E4D15-1A9A-4973-84B6-062F9A4F0D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2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CD48BA-E998-4CEF-A6F3-E26DB85EAD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12191999" cy="2908300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9BA0A-20DE-4897-AA33-A34675BEA1D9}"/>
              </a:ext>
            </a:extLst>
          </p:cNvPr>
          <p:cNvCxnSpPr>
            <a:cxnSpLocks/>
          </p:cNvCxnSpPr>
          <p:nvPr userDrawn="1"/>
        </p:nvCxnSpPr>
        <p:spPr>
          <a:xfrm>
            <a:off x="0" y="6148990"/>
            <a:ext cx="12192000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E841CE7-3843-46CC-8D3E-3F6A762AE441}"/>
              </a:ext>
            </a:extLst>
          </p:cNvPr>
          <p:cNvCxnSpPr/>
          <p:nvPr userDrawn="1"/>
        </p:nvCxnSpPr>
        <p:spPr>
          <a:xfrm>
            <a:off x="0" y="2908301"/>
            <a:ext cx="12192000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oogle Shape;164;p3">
            <a:extLst>
              <a:ext uri="{FF2B5EF4-FFF2-40B4-BE49-F238E27FC236}">
                <a16:creationId xmlns:a16="http://schemas.microsoft.com/office/drawing/2014/main" id="{BD858D49-39D0-4E07-9318-0555F8B11BF2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t="21197" b="22768"/>
          <a:stretch/>
        </p:blipFill>
        <p:spPr>
          <a:xfrm>
            <a:off x="7903813" y="4633515"/>
            <a:ext cx="4034513" cy="118308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9F2E39-EC24-4DF5-98C0-2088B3D27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674" y="3259414"/>
            <a:ext cx="9144000" cy="846154"/>
          </a:xfrm>
        </p:spPr>
        <p:txBody>
          <a:bodyPr anchor="b">
            <a:noAutofit/>
          </a:bodyPr>
          <a:lstStyle>
            <a:lvl1pPr algn="l">
              <a:defRPr sz="4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20937-6BCD-47FA-A3F7-6356DAA8E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674" y="5403462"/>
            <a:ext cx="4980799" cy="54439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1831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DBFA7-5725-4754-B197-FCACC668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10195-423E-46E4-AA81-8846E880B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6D410-4659-47CC-ADCB-81CC353F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AC125-04A5-4806-9BEE-AC5AF1C3C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6A0D0-47F7-47E5-BF93-6E795F98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0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4A4366-EA85-4664-AEF5-A54CA8ECE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70D51-E8D1-4842-AF98-E4F10748F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191BB-EF8A-4F73-9ECA-C063DEE66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A927D-A798-41F2-A54F-643ABABC2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0C3A4-CE9E-48D0-99E1-B4D58510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5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4F66203-8A32-40E9-AF8F-F06A94AD4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32423"/>
            <a:ext cx="10515600" cy="652096"/>
          </a:xfrm>
        </p:spPr>
        <p:txBody>
          <a:bodyPr>
            <a:normAutofit/>
          </a:bodyPr>
          <a:lstStyle>
            <a:lvl1pPr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654AF1-F3D0-49A2-AFA7-46528A044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43650" y="1614731"/>
            <a:ext cx="5181600" cy="3628537"/>
          </a:xfrm>
        </p:spPr>
        <p:txBody>
          <a:bodyPr/>
          <a:lstStyle>
            <a:lvl1pPr>
              <a:defRPr sz="2400" b="1">
                <a:solidFill>
                  <a:srgbClr val="26A2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F10A95-5F8A-4520-96CA-25FACE6DC71D}"/>
              </a:ext>
            </a:extLst>
          </p:cNvPr>
          <p:cNvSpPr/>
          <p:nvPr userDrawn="1"/>
        </p:nvSpPr>
        <p:spPr>
          <a:xfrm>
            <a:off x="335630" y="-5416"/>
            <a:ext cx="786693" cy="1127774"/>
          </a:xfrm>
          <a:prstGeom prst="rect">
            <a:avLst/>
          </a:prstGeom>
          <a:solidFill>
            <a:srgbClr val="322F31"/>
          </a:solidFill>
          <a:ln>
            <a:solidFill>
              <a:srgbClr val="322F3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A504F9-82D8-4A27-8931-7364C3B86CA0}"/>
              </a:ext>
            </a:extLst>
          </p:cNvPr>
          <p:cNvCxnSpPr/>
          <p:nvPr userDrawn="1"/>
        </p:nvCxnSpPr>
        <p:spPr>
          <a:xfrm>
            <a:off x="1398494" y="884518"/>
            <a:ext cx="10793506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3D808-137A-462C-B1F3-992D625D5E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2073" y="29013"/>
            <a:ext cx="673806" cy="109334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78FC8C-7F20-4AD4-8456-9B5B25CCBFEC}"/>
              </a:ext>
            </a:extLst>
          </p:cNvPr>
          <p:cNvCxnSpPr/>
          <p:nvPr userDrawn="1"/>
        </p:nvCxnSpPr>
        <p:spPr>
          <a:xfrm>
            <a:off x="0" y="6148990"/>
            <a:ext cx="10793506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C81B9E4-4CA3-49DE-9951-8ACCC1D594D1}"/>
              </a:ext>
            </a:extLst>
          </p:cNvPr>
          <p:cNvSpPr/>
          <p:nvPr userDrawn="1"/>
        </p:nvSpPr>
        <p:spPr>
          <a:xfrm>
            <a:off x="11055137" y="5730226"/>
            <a:ext cx="786693" cy="1127774"/>
          </a:xfrm>
          <a:prstGeom prst="rect">
            <a:avLst/>
          </a:prstGeom>
          <a:solidFill>
            <a:srgbClr val="322F31"/>
          </a:solidFill>
          <a:ln>
            <a:solidFill>
              <a:srgbClr val="322F3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22">
            <a:extLst>
              <a:ext uri="{FF2B5EF4-FFF2-40B4-BE49-F238E27FC236}">
                <a16:creationId xmlns:a16="http://schemas.microsoft.com/office/drawing/2014/main" id="{FD0483F9-7540-45F0-9E59-3185A353C1D4}"/>
              </a:ext>
            </a:extLst>
          </p:cNvPr>
          <p:cNvSpPr txBox="1">
            <a:spLocks/>
          </p:cNvSpPr>
          <p:nvPr userDrawn="1"/>
        </p:nvSpPr>
        <p:spPr>
          <a:xfrm>
            <a:off x="11202113" y="6328411"/>
            <a:ext cx="505398" cy="4362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C0F0FA-18F4-4A27-8656-72C919EAE3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Google Shape;164;p3">
            <a:extLst>
              <a:ext uri="{FF2B5EF4-FFF2-40B4-BE49-F238E27FC236}">
                <a16:creationId xmlns:a16="http://schemas.microsoft.com/office/drawing/2014/main" id="{9CAAB984-2FEB-46EA-85F4-4FD805094DBA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t="21197" b="22768"/>
          <a:stretch/>
        </p:blipFill>
        <p:spPr>
          <a:xfrm>
            <a:off x="5224779" y="6262795"/>
            <a:ext cx="1742442" cy="510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800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9A9BE61-45FC-4819-9418-C3A15BB9A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32423"/>
            <a:ext cx="10515600" cy="652096"/>
          </a:xfrm>
        </p:spPr>
        <p:txBody>
          <a:bodyPr>
            <a:normAutofit/>
          </a:bodyPr>
          <a:lstStyle>
            <a:lvl1pPr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4097F08-42A8-41B9-B2DB-4F5B2BB31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43650" y="1614731"/>
            <a:ext cx="5181600" cy="3628537"/>
          </a:xfrm>
        </p:spPr>
        <p:txBody>
          <a:bodyPr/>
          <a:lstStyle>
            <a:lvl1pPr>
              <a:defRPr sz="2400" b="1">
                <a:solidFill>
                  <a:srgbClr val="26A2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893564-95C3-4B14-8B5E-C8F55EDCD706}"/>
              </a:ext>
            </a:extLst>
          </p:cNvPr>
          <p:cNvSpPr/>
          <p:nvPr userDrawn="1"/>
        </p:nvSpPr>
        <p:spPr>
          <a:xfrm>
            <a:off x="335630" y="-5416"/>
            <a:ext cx="786693" cy="1127774"/>
          </a:xfrm>
          <a:prstGeom prst="rect">
            <a:avLst/>
          </a:prstGeom>
          <a:solidFill>
            <a:srgbClr val="322F31"/>
          </a:solidFill>
          <a:ln>
            <a:solidFill>
              <a:srgbClr val="322F3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26FFE8-F049-4CA1-ABEC-E465E2DCEF45}"/>
              </a:ext>
            </a:extLst>
          </p:cNvPr>
          <p:cNvCxnSpPr/>
          <p:nvPr userDrawn="1"/>
        </p:nvCxnSpPr>
        <p:spPr>
          <a:xfrm>
            <a:off x="1398494" y="884518"/>
            <a:ext cx="10793506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2B87886-3ABC-432B-9509-3A2E957669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2073" y="29013"/>
            <a:ext cx="673806" cy="109334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9AEAD1-A60E-4615-ABFB-13CF2F9CDC4F}"/>
              </a:ext>
            </a:extLst>
          </p:cNvPr>
          <p:cNvCxnSpPr/>
          <p:nvPr userDrawn="1"/>
        </p:nvCxnSpPr>
        <p:spPr>
          <a:xfrm>
            <a:off x="0" y="6148990"/>
            <a:ext cx="10793506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2DDB911-E54B-4195-88F1-74F416C4EA10}"/>
              </a:ext>
            </a:extLst>
          </p:cNvPr>
          <p:cNvSpPr/>
          <p:nvPr userDrawn="1"/>
        </p:nvSpPr>
        <p:spPr>
          <a:xfrm>
            <a:off x="11055137" y="5730226"/>
            <a:ext cx="786693" cy="1127774"/>
          </a:xfrm>
          <a:prstGeom prst="rect">
            <a:avLst/>
          </a:prstGeom>
          <a:solidFill>
            <a:srgbClr val="322F31"/>
          </a:solidFill>
          <a:ln>
            <a:solidFill>
              <a:srgbClr val="322F3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lide Number Placeholder 22">
            <a:extLst>
              <a:ext uri="{FF2B5EF4-FFF2-40B4-BE49-F238E27FC236}">
                <a16:creationId xmlns:a16="http://schemas.microsoft.com/office/drawing/2014/main" id="{184DF0D9-0D7D-471D-9351-FD96ECA877E6}"/>
              </a:ext>
            </a:extLst>
          </p:cNvPr>
          <p:cNvSpPr txBox="1">
            <a:spLocks/>
          </p:cNvSpPr>
          <p:nvPr userDrawn="1"/>
        </p:nvSpPr>
        <p:spPr>
          <a:xfrm>
            <a:off x="11202113" y="6328411"/>
            <a:ext cx="505398" cy="4362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C0F0FA-18F4-4A27-8656-72C919EAE3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Google Shape;164;p3">
            <a:extLst>
              <a:ext uri="{FF2B5EF4-FFF2-40B4-BE49-F238E27FC236}">
                <a16:creationId xmlns:a16="http://schemas.microsoft.com/office/drawing/2014/main" id="{6C3A8827-3B92-45A2-B1EC-8E21EAF1DB36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t="21197" b="22768"/>
          <a:stretch/>
        </p:blipFill>
        <p:spPr>
          <a:xfrm>
            <a:off x="5224779" y="6262795"/>
            <a:ext cx="1742442" cy="510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246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5EE6-2F5F-4F7B-AE55-4368499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32423"/>
            <a:ext cx="10515600" cy="652096"/>
          </a:xfrm>
        </p:spPr>
        <p:txBody>
          <a:bodyPr>
            <a:normAutofit/>
          </a:bodyPr>
          <a:lstStyle>
            <a:lvl1pPr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70744-9E88-4983-90D9-A597296BE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4365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rgbClr val="26A2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BD9492-162A-41E4-93A8-8B1B0ED9652E}"/>
              </a:ext>
            </a:extLst>
          </p:cNvPr>
          <p:cNvSpPr/>
          <p:nvPr userDrawn="1"/>
        </p:nvSpPr>
        <p:spPr>
          <a:xfrm>
            <a:off x="335630" y="-5416"/>
            <a:ext cx="786693" cy="1127774"/>
          </a:xfrm>
          <a:prstGeom prst="rect">
            <a:avLst/>
          </a:prstGeom>
          <a:solidFill>
            <a:srgbClr val="322F31"/>
          </a:solidFill>
          <a:ln>
            <a:solidFill>
              <a:srgbClr val="322F3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3AF83A1-8934-475D-9412-4DFD9CAB89F2}"/>
              </a:ext>
            </a:extLst>
          </p:cNvPr>
          <p:cNvCxnSpPr/>
          <p:nvPr userDrawn="1"/>
        </p:nvCxnSpPr>
        <p:spPr>
          <a:xfrm>
            <a:off x="1398494" y="884518"/>
            <a:ext cx="10793506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03EE5A83-853A-48EF-BD8F-4C98412418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2073" y="29013"/>
            <a:ext cx="673806" cy="109334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47171AC-EAF3-44F5-9C08-A517064B9591}"/>
              </a:ext>
            </a:extLst>
          </p:cNvPr>
          <p:cNvSpPr/>
          <p:nvPr userDrawn="1"/>
        </p:nvSpPr>
        <p:spPr>
          <a:xfrm>
            <a:off x="11055137" y="5730226"/>
            <a:ext cx="786693" cy="1127774"/>
          </a:xfrm>
          <a:prstGeom prst="rect">
            <a:avLst/>
          </a:prstGeom>
          <a:solidFill>
            <a:srgbClr val="322F31"/>
          </a:solidFill>
          <a:ln>
            <a:solidFill>
              <a:srgbClr val="322F3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22">
            <a:extLst>
              <a:ext uri="{FF2B5EF4-FFF2-40B4-BE49-F238E27FC236}">
                <a16:creationId xmlns:a16="http://schemas.microsoft.com/office/drawing/2014/main" id="{494E735C-1ACB-46CE-8455-2832B217DE37}"/>
              </a:ext>
            </a:extLst>
          </p:cNvPr>
          <p:cNvSpPr txBox="1">
            <a:spLocks/>
          </p:cNvSpPr>
          <p:nvPr userDrawn="1"/>
        </p:nvSpPr>
        <p:spPr>
          <a:xfrm>
            <a:off x="11202113" y="6328411"/>
            <a:ext cx="505398" cy="4362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C0F0FA-18F4-4A27-8656-72C919EAE30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651BFF6-9D3E-425C-9551-1F6218F30E55}"/>
              </a:ext>
            </a:extLst>
          </p:cNvPr>
          <p:cNvCxnSpPr/>
          <p:nvPr userDrawn="1"/>
        </p:nvCxnSpPr>
        <p:spPr>
          <a:xfrm>
            <a:off x="0" y="6148990"/>
            <a:ext cx="10793506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52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F09CF-FB9A-4719-AE28-100C06D5B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AF8BF-A83D-4E0E-93F2-59F869CF8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0E82F-B2D4-43E8-9F9F-6FC96F147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B5BFA-5BFA-425D-AAFB-22AD7299C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71F474-E837-4116-8D96-1ACB14833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B25F2B-D919-42B2-ABC6-FFF13C90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5D46A-1EB7-4EED-B3D9-274DFCFB9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1549CD-B732-4FC1-A329-B2EC68F8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5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8361-69F8-4639-A76B-DE613C695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133BE-A182-4773-8E3B-A11212356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5F9DA0-9835-454C-9C49-38FF44EB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E0D9-1328-42B6-AB39-DAB3008A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0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E8510D-4D46-4917-BB17-73477E267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61937-063B-452E-A6AE-FF3722139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8A037-4C0E-4B29-831F-C363991E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9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BFAF7-9EFD-4134-B4B1-FF52A155D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D2A1A-D201-4FBD-AACF-FF0BAB658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7AD6E-B180-4E3F-867E-53EA2BB63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C0B7F-3482-494E-A93F-1A105E638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B89DE-0020-42F6-A1A5-67C27BCC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72883-F69D-457F-88E3-297590AE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2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7A3-8BC2-491F-8CB2-EE1F29E6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1095D-7F7D-4E5C-A6F0-C800CE1D6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E9924-F7F2-444B-9AA6-1811183A8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88A8C-39B3-4A3A-98CD-14C5E2EF5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9BBE1-46B1-4113-866F-2175F1A85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00F51-B76A-49CE-BC3C-B40C6ABC2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3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C4662D-ACDF-403A-9567-8A0008A04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1135-1067-43F6-B794-785B321DE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2071-9A24-4E88-996A-1CAE4E695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2590D-5492-455B-9A1D-2929699CB03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252C-FD6F-4AB2-8A02-530D69C1F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E8547-3293-4CA2-8CFE-BE74E5F82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2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mygreenlab.sharepoint.com/:p:/r/sites/CertificationResources/_layouts/15/Doc.aspx?sourcedoc=%7B8E5F0978-1729-453D-A758-1A1EB232EBBF%7D&amp;file=green%20labs%20staff%20mtg%20slides.pptx&amp;action=edit&amp;mobileredirect=tru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ygreenlab.sharepoint.com/:w:/r/sites/CertificationResources/_layouts/15/Doc.aspx?sourcedoc=%7B48F02F49-5D91-4C18-A457-DB027E63CC0B%7D&amp;file=Site%20Leader%20email%20template.docx&amp;action=default&amp;mobileredirect=true" TargetMode="External"/><Relationship Id="rId5" Type="http://schemas.openxmlformats.org/officeDocument/2006/relationships/hyperlink" Target="https://mygreenlab.sharepoint.com/sites/CertificationResources/_layouts/15/Doc.aspx?sourcedoc=%7BFF07AD81-792C-4607-883D-EFF122AC7DA7%7D&amp;file=IntranetArticleTemplate.docx&amp;action=default&amp;mobileredirect=true&amp;CT=1609950312819&amp;OR=ItemsView" TargetMode="External"/><Relationship Id="rId4" Type="http://schemas.openxmlformats.org/officeDocument/2006/relationships/hyperlink" Target="https://mygreenlab.sharepoint.com/:w:/r/sites/CertificationResources/_layouts/15/Doc.aspx?sourcedoc=%7B4ADFF07C-5E98-457A-AADB-197D62D1939D%7D&amp;file=MGL%20Newsletter%20Article%20template.docx&amp;action=default&amp;mobileredirect=tru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ygreenlab.sharepoint.com/:p:/r/sites/CertificationResources/_layouts/15/Doc.aspx?sourcedoc=%7BB02035A7-0643-4D95-9D91-A172E498FA17%7D&amp;file=MGL%20Assessment%20E-signage%20template.pptx&amp;action=edit&amp;mobileredirect=true" TargetMode="External"/><Relationship Id="rId5" Type="http://schemas.openxmlformats.org/officeDocument/2006/relationships/hyperlink" Target="https://mygreenlab.sharepoint.com/:w:/r/sites/CertificationResources/_layouts/15/Doc.aspx?sourcedoc=%7B0182AF89-8F22-48DD-9E5B-7F7D9CFF3854%7D&amp;file=MGL%20Assessment%20FAQ.docx&amp;action=default&amp;mobileredirect=true" TargetMode="External"/><Relationship Id="rId4" Type="http://schemas.openxmlformats.org/officeDocument/2006/relationships/hyperlink" Target="https://mygreenlab.sharepoint.com/sites/CertificationResources/_layouts/15/Doc.aspx?sourcedoc=%7BFF07AD81-792C-4607-883D-EFF122AC7DA7%7D&amp;file=IntranetArticleTemplate.docx&amp;action=default&amp;mobileredirect=true&amp;CT=1609950312819&amp;OR=ItemsVie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D78537-384E-4F0B-8D5A-2B5DE64579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97" b="22769"/>
          <a:stretch/>
        </p:blipFill>
        <p:spPr>
          <a:xfrm>
            <a:off x="8364944" y="5598688"/>
            <a:ext cx="3827056" cy="1122251"/>
          </a:xfrm>
          <a:prstGeom prst="rect">
            <a:avLst/>
          </a:prstGeom>
        </p:spPr>
      </p:pic>
      <p:pic>
        <p:nvPicPr>
          <p:cNvPr id="1028" name="Picture 4" descr="woman mixing liquids while sitting near table">
            <a:extLst>
              <a:ext uri="{FF2B5EF4-FFF2-40B4-BE49-F238E27FC236}">
                <a16:creationId xmlns:a16="http://schemas.microsoft.com/office/drawing/2014/main" id="{20D44EBA-1422-4703-907C-794CE3D80C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" y="0"/>
            <a:ext cx="32696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9E70C43-F594-44B2-BD9E-27A366576830}"/>
              </a:ext>
            </a:extLst>
          </p:cNvPr>
          <p:cNvSpPr/>
          <p:nvPr/>
        </p:nvSpPr>
        <p:spPr>
          <a:xfrm>
            <a:off x="4317397" y="1779532"/>
            <a:ext cx="596107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322F31"/>
                </a:solidFill>
                <a:latin typeface="Copse" panose="0200050308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Communications Plan for Launching the Initial Assessment Survey</a:t>
            </a:r>
            <a:endParaRPr lang="en-US" sz="4400" dirty="0">
              <a:solidFill>
                <a:srgbClr val="322F31"/>
              </a:solidFill>
              <a:latin typeface="Copse" panose="0200050308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85AAC7-7159-5944-A27A-3C5DEB96638A}"/>
              </a:ext>
            </a:extLst>
          </p:cNvPr>
          <p:cNvSpPr/>
          <p:nvPr/>
        </p:nvSpPr>
        <p:spPr>
          <a:xfrm rot="10800000">
            <a:off x="3343590" y="0"/>
            <a:ext cx="82296" cy="6872195"/>
          </a:xfrm>
          <a:prstGeom prst="rect">
            <a:avLst/>
          </a:prstGeom>
          <a:solidFill>
            <a:srgbClr val="439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424C685-074B-2E4D-A1C2-AE56DED2B9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0909" y="3429000"/>
            <a:ext cx="5229207" cy="6340414"/>
          </a:xfrm>
          <a:prstGeom prst="rect">
            <a:avLst/>
          </a:prstGeom>
          <a:effectLst>
            <a:outerShdw blurRad="50800" dist="38100" dir="2154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76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89CB7DA5-E060-4183-A773-3E87FAC5999D}"/>
              </a:ext>
            </a:extLst>
          </p:cNvPr>
          <p:cNvSpPr txBox="1">
            <a:spLocks/>
          </p:cNvSpPr>
          <p:nvPr/>
        </p:nvSpPr>
        <p:spPr>
          <a:xfrm>
            <a:off x="3366005" y="735056"/>
            <a:ext cx="5155582" cy="60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>
              <a:defRPr lang="en-US"/>
            </a:defPPr>
            <a:lvl1pPr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2F31"/>
              </a:buClr>
              <a:buSzPts val="3600"/>
              <a:buFont typeface="Arial"/>
              <a:buNone/>
              <a:defRPr sz="360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Abadi" panose="020B06040201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Abadi" panose="020B06040201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b="1" dirty="0">
                <a:latin typeface="Copse" panose="02000503080000020004" pitchFamily="2" charset="0"/>
              </a:rPr>
              <a:t>Purpose of this plan 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F9806F79-9CD3-4452-BBF0-E145A7F7A9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97" b="22769"/>
          <a:stretch/>
        </p:blipFill>
        <p:spPr>
          <a:xfrm>
            <a:off x="10200805" y="6080595"/>
            <a:ext cx="1808585" cy="530352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A06E610-4120-D549-8675-FA1D3BD2D4E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7071" y="3139738"/>
            <a:ext cx="1905727" cy="373245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C496C08-DD9E-4A4E-8670-EE0E4DAD4336}"/>
              </a:ext>
            </a:extLst>
          </p:cNvPr>
          <p:cNvSpPr/>
          <p:nvPr/>
        </p:nvSpPr>
        <p:spPr>
          <a:xfrm rot="10800000">
            <a:off x="2707901" y="0"/>
            <a:ext cx="82296" cy="6872195"/>
          </a:xfrm>
          <a:prstGeom prst="rect">
            <a:avLst/>
          </a:prstGeom>
          <a:solidFill>
            <a:srgbClr val="439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3C45DC-239A-40B4-9F55-34E9AB549FF9}"/>
              </a:ext>
            </a:extLst>
          </p:cNvPr>
          <p:cNvSpPr/>
          <p:nvPr/>
        </p:nvSpPr>
        <p:spPr>
          <a:xfrm flipH="1">
            <a:off x="3366006" y="1380661"/>
            <a:ext cx="6834799" cy="79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50000"/>
              </a:lnSpc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aid you in planning and delivering communications for a successful initial assessment survey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E6D639-0D9D-4A3E-85CF-2221E58E30B9}"/>
              </a:ext>
            </a:extLst>
          </p:cNvPr>
          <p:cNvSpPr txBox="1">
            <a:spLocks/>
          </p:cNvSpPr>
          <p:nvPr/>
        </p:nvSpPr>
        <p:spPr>
          <a:xfrm>
            <a:off x="3366005" y="2536010"/>
            <a:ext cx="5859881" cy="60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>
              <a:defRPr lang="en-US"/>
            </a:defPPr>
            <a:lvl1pPr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2F31"/>
              </a:buClr>
              <a:buSzPts val="3600"/>
              <a:buFont typeface="Arial"/>
              <a:buNone/>
              <a:defRPr sz="360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Abadi" panose="020B06040201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Abadi" panose="020B06040201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b="1" dirty="0">
                <a:latin typeface="Copse" panose="02000503080000020004" pitchFamily="2" charset="0"/>
              </a:rPr>
              <a:t>Communication objectives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0E06C5-1F2B-4CE9-A656-16DA93C8BB5A}"/>
              </a:ext>
            </a:extLst>
          </p:cNvPr>
          <p:cNvSpPr/>
          <p:nvPr/>
        </p:nvSpPr>
        <p:spPr>
          <a:xfrm flipH="1">
            <a:off x="3366006" y="3609650"/>
            <a:ext cx="6834799" cy="2638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People understand the mission of My Green Lab, why your organization is pursuing certification, and why their participation is important</a:t>
            </a:r>
          </a:p>
          <a:p>
            <a:pPr marL="5715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Encourage at least 50% of lab staff take the initial assessment so you get back meaningful results</a:t>
            </a:r>
          </a:p>
          <a:p>
            <a:pPr marL="5715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Inspire people in the organization to create a culture of sustainability in their labs (and beyond)</a:t>
            </a:r>
          </a:p>
        </p:txBody>
      </p:sp>
    </p:spTree>
    <p:extLst>
      <p:ext uri="{BB962C8B-B14F-4D97-AF65-F5344CB8AC3E}">
        <p14:creationId xmlns:p14="http://schemas.microsoft.com/office/powerpoint/2010/main" val="352130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F9806F79-9CD3-4452-BBF0-E145A7F7A9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97" b="22769"/>
          <a:stretch/>
        </p:blipFill>
        <p:spPr>
          <a:xfrm>
            <a:off x="10200805" y="6080595"/>
            <a:ext cx="1808585" cy="530352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A06E610-4120-D549-8675-FA1D3BD2D4E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7071" y="3139738"/>
            <a:ext cx="1905727" cy="373245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C496C08-DD9E-4A4E-8670-EE0E4DAD4336}"/>
              </a:ext>
            </a:extLst>
          </p:cNvPr>
          <p:cNvSpPr/>
          <p:nvPr/>
        </p:nvSpPr>
        <p:spPr>
          <a:xfrm rot="10800000">
            <a:off x="2707901" y="0"/>
            <a:ext cx="82296" cy="6872195"/>
          </a:xfrm>
          <a:prstGeom prst="rect">
            <a:avLst/>
          </a:prstGeom>
          <a:solidFill>
            <a:srgbClr val="439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3C45DC-239A-40B4-9F55-34E9AB549FF9}"/>
              </a:ext>
            </a:extLst>
          </p:cNvPr>
          <p:cNvSpPr/>
          <p:nvPr/>
        </p:nvSpPr>
        <p:spPr>
          <a:xfrm flipH="1">
            <a:off x="3279465" y="1091637"/>
            <a:ext cx="6834799" cy="26383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28600">
              <a:lnSpc>
                <a:spcPct val="150000"/>
              </a:lnSpc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plan covers 3 general phases: </a:t>
            </a:r>
          </a:p>
          <a:p>
            <a:pPr marL="10287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BEFORE THE SURVEY (pre-launch)– generating interest in sustainability and My Green Lab Certification</a:t>
            </a:r>
          </a:p>
          <a:p>
            <a:pPr marL="10287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DURING THE SURVEY (launch)– building participation to get meaningful data</a:t>
            </a:r>
          </a:p>
          <a:p>
            <a:pPr marL="10287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AFTER THE SURVEY (post-launch)– reinforcing learning and building engagement to create a sustainable lab culture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BF5D81-AC90-4CAB-BED5-B30337426C44}"/>
              </a:ext>
            </a:extLst>
          </p:cNvPr>
          <p:cNvSpPr txBox="1">
            <a:spLocks/>
          </p:cNvSpPr>
          <p:nvPr/>
        </p:nvSpPr>
        <p:spPr>
          <a:xfrm>
            <a:off x="3353631" y="434805"/>
            <a:ext cx="6610508" cy="60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>
              <a:defRPr lang="en-US"/>
            </a:defPPr>
            <a:lvl1pPr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2F31"/>
              </a:buClr>
              <a:buSzPts val="3600"/>
              <a:buFont typeface="Arial"/>
              <a:buNone/>
              <a:defRPr sz="360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Abadi" panose="020B06040201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Abadi" panose="020B06040201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b="1" dirty="0">
                <a:latin typeface="Copse" panose="02000503080000020004" pitchFamily="2" charset="0"/>
              </a:rPr>
              <a:t>Communication phases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F1A4DE-BFAA-46A0-A941-B4522939CE31}"/>
              </a:ext>
            </a:extLst>
          </p:cNvPr>
          <p:cNvSpPr/>
          <p:nvPr/>
        </p:nvSpPr>
        <p:spPr>
          <a:xfrm flipH="1">
            <a:off x="3205299" y="4711260"/>
            <a:ext cx="6834799" cy="1899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the timing as a guideline for project planning</a:t>
            </a:r>
          </a:p>
          <a:p>
            <a:pPr marL="5143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the ideas that you think would work best for your group</a:t>
            </a:r>
          </a:p>
          <a:p>
            <a:pPr marL="5143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the enclosed templates as a starting point for developing and delivering your communications</a:t>
            </a:r>
          </a:p>
          <a:p>
            <a:pPr marL="228600">
              <a:lnSpc>
                <a:spcPct val="150000"/>
              </a:lnSpc>
            </a:pP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1D4A510-ADCB-46B0-B95E-A1A3EE0CC43F}"/>
              </a:ext>
            </a:extLst>
          </p:cNvPr>
          <p:cNvSpPr txBox="1">
            <a:spLocks/>
          </p:cNvSpPr>
          <p:nvPr/>
        </p:nvSpPr>
        <p:spPr>
          <a:xfrm>
            <a:off x="3279465" y="4054428"/>
            <a:ext cx="6610508" cy="60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>
              <a:defRPr lang="en-US"/>
            </a:defPPr>
            <a:lvl1pPr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2F31"/>
              </a:buClr>
              <a:buSzPts val="3600"/>
              <a:buFont typeface="Arial"/>
              <a:buNone/>
              <a:defRPr sz="360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Abadi" panose="020B06040201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Abadi" panose="020B06040201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b="1" dirty="0">
                <a:latin typeface="Copse" panose="02000503080000020004" pitchFamily="2" charset="0"/>
              </a:rPr>
              <a:t>How to use this plan</a:t>
            </a:r>
          </a:p>
        </p:txBody>
      </p:sp>
    </p:spTree>
    <p:extLst>
      <p:ext uri="{BB962C8B-B14F-4D97-AF65-F5344CB8AC3E}">
        <p14:creationId xmlns:p14="http://schemas.microsoft.com/office/powerpoint/2010/main" val="27157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F9806F79-9CD3-4452-BBF0-E145A7F7A9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97" b="22769"/>
          <a:stretch/>
        </p:blipFill>
        <p:spPr>
          <a:xfrm>
            <a:off x="10200805" y="6080595"/>
            <a:ext cx="1808585" cy="530352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A06E610-4120-D549-8675-FA1D3BD2D4E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7071" y="3139738"/>
            <a:ext cx="1905727" cy="373245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C496C08-DD9E-4A4E-8670-EE0E4DAD4336}"/>
              </a:ext>
            </a:extLst>
          </p:cNvPr>
          <p:cNvSpPr/>
          <p:nvPr/>
        </p:nvSpPr>
        <p:spPr>
          <a:xfrm rot="10800000">
            <a:off x="2707901" y="0"/>
            <a:ext cx="82296" cy="6872195"/>
          </a:xfrm>
          <a:prstGeom prst="rect">
            <a:avLst/>
          </a:prstGeom>
          <a:solidFill>
            <a:srgbClr val="439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827A95-4C33-4633-A1C3-8492B4FE1AA4}"/>
              </a:ext>
            </a:extLst>
          </p:cNvPr>
          <p:cNvSpPr/>
          <p:nvPr/>
        </p:nvSpPr>
        <p:spPr>
          <a:xfrm flipH="1">
            <a:off x="3269171" y="1094603"/>
            <a:ext cx="8189404" cy="1899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Customize the table and share it with team as a guideline for project planning</a:t>
            </a:r>
          </a:p>
          <a:p>
            <a:pPr marL="5143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the ideas that you think would work best for your group</a:t>
            </a:r>
          </a:p>
          <a:p>
            <a:pPr marL="5143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the enclosed templates as a starting point for developing and delivering your communications</a:t>
            </a:r>
          </a:p>
          <a:p>
            <a:pPr marL="228600">
              <a:lnSpc>
                <a:spcPct val="150000"/>
              </a:lnSpc>
            </a:pP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8246DA0-6FB2-4665-ADC9-CD7BAE647CD0}"/>
              </a:ext>
            </a:extLst>
          </p:cNvPr>
          <p:cNvSpPr txBox="1">
            <a:spLocks/>
          </p:cNvSpPr>
          <p:nvPr/>
        </p:nvSpPr>
        <p:spPr>
          <a:xfrm>
            <a:off x="3353631" y="434805"/>
            <a:ext cx="6610508" cy="60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>
              <a:defRPr lang="en-US"/>
            </a:defPPr>
            <a:lvl1pPr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2F31"/>
              </a:buClr>
              <a:buSzPts val="3600"/>
              <a:buFont typeface="Arial"/>
              <a:buNone/>
              <a:defRPr sz="360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Abadi" panose="020B06040201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Abadi" panose="020B06040201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b="1" dirty="0">
                <a:latin typeface="Copse" panose="02000503080000020004" pitchFamily="2" charset="0"/>
              </a:rPr>
              <a:t>How to use this plan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A2D4B0E-9F2C-4438-B6D7-B99EC1E7B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380445"/>
              </p:ext>
            </p:extLst>
          </p:nvPr>
        </p:nvGraphicFramePr>
        <p:xfrm>
          <a:off x="3269171" y="3542942"/>
          <a:ext cx="8189404" cy="91438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60017">
                  <a:extLst>
                    <a:ext uri="{9D8B030D-6E8A-4147-A177-3AD203B41FA5}">
                      <a16:colId xmlns:a16="http://schemas.microsoft.com/office/drawing/2014/main" val="642409872"/>
                    </a:ext>
                  </a:extLst>
                </a:gridCol>
                <a:gridCol w="1440724">
                  <a:extLst>
                    <a:ext uri="{9D8B030D-6E8A-4147-A177-3AD203B41FA5}">
                      <a16:colId xmlns:a16="http://schemas.microsoft.com/office/drawing/2014/main" val="2101635732"/>
                    </a:ext>
                  </a:extLst>
                </a:gridCol>
                <a:gridCol w="1464606">
                  <a:extLst>
                    <a:ext uri="{9D8B030D-6E8A-4147-A177-3AD203B41FA5}">
                      <a16:colId xmlns:a16="http://schemas.microsoft.com/office/drawing/2014/main" val="3728925259"/>
                    </a:ext>
                  </a:extLst>
                </a:gridCol>
                <a:gridCol w="3624057">
                  <a:extLst>
                    <a:ext uri="{9D8B030D-6E8A-4147-A177-3AD203B41FA5}">
                      <a16:colId xmlns:a16="http://schemas.microsoft.com/office/drawing/2014/main" val="1462421214"/>
                    </a:ext>
                  </a:extLst>
                </a:gridCol>
              </a:tblGrid>
              <a:tr h="457192">
                <a:tc>
                  <a:txBody>
                    <a:bodyPr/>
                    <a:lstStyle/>
                    <a:p>
                      <a:r>
                        <a:rPr lang="en-US" sz="1200" dirty="0"/>
                        <a:t>Date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Activity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Audience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Purpose/ Messages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2916500541"/>
                  </a:ext>
                </a:extLst>
              </a:tr>
              <a:tr h="303261">
                <a:tc>
                  <a:txBody>
                    <a:bodyPr/>
                    <a:lstStyle/>
                    <a:p>
                      <a:r>
                        <a:rPr lang="en-US" sz="1200" dirty="0"/>
                        <a:t>When will you deliver the communication?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is the type of communication?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Who will receive the communication?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Why are you delivering this particular communication and what are the key messages you want to convey?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134140967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34A199F-8F3F-4BE3-AA60-001A154B9656}"/>
              </a:ext>
            </a:extLst>
          </p:cNvPr>
          <p:cNvSpPr txBox="1">
            <a:spLocks/>
          </p:cNvSpPr>
          <p:nvPr/>
        </p:nvSpPr>
        <p:spPr>
          <a:xfrm>
            <a:off x="3353631" y="2909989"/>
            <a:ext cx="6610508" cy="60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>
              <a:defRPr lang="en-US"/>
            </a:defPPr>
            <a:lvl1pPr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2F31"/>
              </a:buClr>
              <a:buSzPts val="3600"/>
              <a:buFont typeface="Arial"/>
              <a:buNone/>
              <a:defRPr sz="360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Abadi" panose="020B06040201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Abadi" panose="020B06040201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b="1" dirty="0">
                <a:latin typeface="Copse" panose="02000503080000020004" pitchFamily="2" charset="0"/>
              </a:rPr>
              <a:t>Field definitions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6E24857-337A-43DD-903A-181FCB73F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264136"/>
              </p:ext>
            </p:extLst>
          </p:nvPr>
        </p:nvGraphicFramePr>
        <p:xfrm>
          <a:off x="3269171" y="4594411"/>
          <a:ext cx="6003417" cy="182878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007054">
                  <a:extLst>
                    <a:ext uri="{9D8B030D-6E8A-4147-A177-3AD203B41FA5}">
                      <a16:colId xmlns:a16="http://schemas.microsoft.com/office/drawing/2014/main" val="3424278347"/>
                    </a:ext>
                  </a:extLst>
                </a:gridCol>
                <a:gridCol w="1696076">
                  <a:extLst>
                    <a:ext uri="{9D8B030D-6E8A-4147-A177-3AD203B41FA5}">
                      <a16:colId xmlns:a16="http://schemas.microsoft.com/office/drawing/2014/main" val="2709080236"/>
                    </a:ext>
                  </a:extLst>
                </a:gridCol>
                <a:gridCol w="2300287">
                  <a:extLst>
                    <a:ext uri="{9D8B030D-6E8A-4147-A177-3AD203B41FA5}">
                      <a16:colId xmlns:a16="http://schemas.microsoft.com/office/drawing/2014/main" val="2949195218"/>
                    </a:ext>
                  </a:extLst>
                </a:gridCol>
              </a:tblGrid>
              <a:tr h="457192">
                <a:tc>
                  <a:txBody>
                    <a:bodyPr/>
                    <a:lstStyle/>
                    <a:p>
                      <a:r>
                        <a:rPr lang="en-US" sz="1200" dirty="0"/>
                        <a:t>Materials</a:t>
                      </a:r>
                      <a:r>
                        <a:rPr lang="en-US" sz="1200" baseline="0" dirty="0"/>
                        <a:t> required</a:t>
                      </a:r>
                      <a:endParaRPr lang="en-US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Responsible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Status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4204324142"/>
                  </a:ext>
                </a:extLst>
              </a:tr>
              <a:tr h="457192">
                <a:tc>
                  <a:txBody>
                    <a:bodyPr/>
                    <a:lstStyle/>
                    <a:p>
                      <a:r>
                        <a:rPr lang="en-US" sz="1200" dirty="0"/>
                        <a:t>What approved copy, slides, images, links, etc.  do you need to send the communication?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Who will create?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Who will approve?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Who will distribute?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Is it done yet?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Not started (could leave blank)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Draft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 review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Pending approval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Published/complete</a:t>
                      </a:r>
                    </a:p>
                    <a:p>
                      <a:endParaRPr lang="en-US" sz="12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3339784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94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7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0428F2-4028-AE43-B164-0C02E4BA82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540" y="5989084"/>
            <a:ext cx="2496806" cy="71337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BA616876-55D8-4060-954F-C7DA68C450AC}"/>
              </a:ext>
            </a:extLst>
          </p:cNvPr>
          <p:cNvSpPr txBox="1">
            <a:spLocks/>
          </p:cNvSpPr>
          <p:nvPr/>
        </p:nvSpPr>
        <p:spPr>
          <a:xfrm>
            <a:off x="316083" y="192000"/>
            <a:ext cx="11687535" cy="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>
              <a:defRPr lang="en-US"/>
            </a:defPPr>
            <a:lvl1pPr marR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2F31"/>
              </a:buClr>
              <a:buSzPts val="3600"/>
              <a:buFont typeface="Arial"/>
              <a:buNone/>
              <a:defRPr sz="3600" b="1">
                <a:solidFill>
                  <a:schemeClr val="bg1"/>
                </a:solidFill>
                <a:latin typeface="Copse" panose="02000503080000020004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Abadi" panose="020B06040201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Abadi" panose="020B06040201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en-US" sz="3100" dirty="0"/>
              <a:t>Assessment Survey Launch Comms Plan (pre-launch)</a:t>
            </a:r>
            <a:endParaRPr lang="en-US" altLang="en-US" sz="3100" dirty="0">
              <a:solidFill>
                <a:schemeClr val="accent4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FB3904C-36BE-4013-B342-A7D476025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1216"/>
              </p:ext>
            </p:extLst>
          </p:nvPr>
        </p:nvGraphicFramePr>
        <p:xfrm>
          <a:off x="407504" y="738268"/>
          <a:ext cx="11468415" cy="35661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975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5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810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192">
                <a:tc>
                  <a:txBody>
                    <a:bodyPr/>
                    <a:lstStyle/>
                    <a:p>
                      <a:r>
                        <a:rPr lang="en-US" sz="1200" dirty="0"/>
                        <a:t>Date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Activity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Audience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Purpose/ Messages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Materials</a:t>
                      </a:r>
                      <a:r>
                        <a:rPr lang="en-US" sz="1200" baseline="0" dirty="0"/>
                        <a:t> required</a:t>
                      </a:r>
                      <a:endParaRPr lang="en-US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Responsible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Status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92">
                <a:tc>
                  <a:txBody>
                    <a:bodyPr/>
                    <a:lstStyle/>
                    <a:p>
                      <a:r>
                        <a:rPr lang="en-US" sz="1200" dirty="0"/>
                        <a:t>Upon contracting with My Green Lab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Story about your organization and My Green Lab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As broad as possible – e.g. University or company intranet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Raise high-level awareness of your organization’s pursuit of sustainable lab culture and certification &amp; share info re: upcoming survey launch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4"/>
                        </a:rPr>
                        <a:t>Approved Article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Draft template</a:t>
                      </a:r>
                    </a:p>
                    <a:p>
                      <a:r>
                        <a:rPr lang="en-US" sz="1200" dirty="0"/>
                        <a:t>complete</a:t>
                      </a:r>
                    </a:p>
                    <a:p>
                      <a:endParaRPr lang="en-US" sz="12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Ahead of survey if timing aligns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Site/dept newsletter (if applicable)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Site or dept-wide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Raise local awareness of Green Labs Program &amp; share info re: upcoming survey launch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Draft intro &amp; link to </a:t>
                      </a:r>
                      <a:r>
                        <a:rPr lang="en-US" sz="1200" dirty="0">
                          <a:hlinkClick r:id="rId5"/>
                        </a:rPr>
                        <a:t>intranet article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Draft template</a:t>
                      </a:r>
                    </a:p>
                    <a:p>
                      <a:r>
                        <a:rPr lang="en-US" sz="1200" dirty="0"/>
                        <a:t>complete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3838357134"/>
                  </a:ext>
                </a:extLst>
              </a:tr>
              <a:tr h="541916">
                <a:tc>
                  <a:txBody>
                    <a:bodyPr/>
                    <a:lstStyle/>
                    <a:p>
                      <a:r>
                        <a:rPr lang="en-US" sz="1200" dirty="0"/>
                        <a:t>1 week ahead of launch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email from site/lab Leader 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 survey-takers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Reinforce leadership commitment to Green Labs program &amp; emphasize importance of participation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6"/>
                        </a:rPr>
                        <a:t>Draft email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Draft template</a:t>
                      </a:r>
                    </a:p>
                    <a:p>
                      <a:r>
                        <a:rPr lang="en-US" sz="1200" dirty="0"/>
                        <a:t>complete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133230693"/>
                  </a:ext>
                </a:extLst>
              </a:tr>
              <a:tr h="640072">
                <a:tc>
                  <a:txBody>
                    <a:bodyPr/>
                    <a:lstStyle/>
                    <a:p>
                      <a:r>
                        <a:rPr lang="en-US" sz="1200" dirty="0"/>
                        <a:t>Ahead of or during survey period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Department mtg updates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 lab managers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Heads up on upcoming survey launch; request that they reinforce importance of completion in their teams - Provide face-to-face Green Labs update &amp; opportunity to ask questions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7"/>
                        </a:rPr>
                        <a:t>Dept Mtg Slides</a:t>
                      </a:r>
                      <a:r>
                        <a:rPr lang="en-US" sz="1200" dirty="0"/>
                        <a:t>; short or long version depending on time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Approval &amp; distribution– Site lead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Short Dept slide template complete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2150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10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7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0428F2-4028-AE43-B164-0C02E4BA82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540" y="5989084"/>
            <a:ext cx="2496806" cy="71337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BA616876-55D8-4060-954F-C7DA68C450AC}"/>
              </a:ext>
            </a:extLst>
          </p:cNvPr>
          <p:cNvSpPr txBox="1">
            <a:spLocks/>
          </p:cNvSpPr>
          <p:nvPr/>
        </p:nvSpPr>
        <p:spPr>
          <a:xfrm>
            <a:off x="316083" y="192000"/>
            <a:ext cx="11687535" cy="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>
            <a:defPPr>
              <a:defRPr lang="en-US"/>
            </a:defPPr>
            <a:lvl1pPr marR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2F31"/>
              </a:buClr>
              <a:buSzPts val="3600"/>
              <a:buFont typeface="Arial"/>
              <a:buNone/>
              <a:defRPr sz="3600" b="1">
                <a:solidFill>
                  <a:schemeClr val="bg1"/>
                </a:solidFill>
                <a:latin typeface="Copse" panose="02000503080000020004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Abadi" panose="020B06040201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Abadi" panose="020B06040201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en-US" dirty="0"/>
              <a:t>Assessment Survey Launch Comms Plan (launch &amp; post-launch)</a:t>
            </a:r>
            <a:endParaRPr lang="en-US" altLang="en-US" dirty="0">
              <a:solidFill>
                <a:schemeClr val="accent4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FB3904C-36BE-4013-B342-A7D476025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668994"/>
              </p:ext>
            </p:extLst>
          </p:nvPr>
        </p:nvGraphicFramePr>
        <p:xfrm>
          <a:off x="407504" y="738268"/>
          <a:ext cx="11468415" cy="512057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975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5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810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192">
                <a:tc>
                  <a:txBody>
                    <a:bodyPr/>
                    <a:lstStyle/>
                    <a:p>
                      <a:r>
                        <a:rPr lang="en-US" sz="1200" dirty="0"/>
                        <a:t>Date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Activity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Audience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Purpose/ Messages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Materials</a:t>
                      </a:r>
                      <a:r>
                        <a:rPr lang="en-US" sz="1200" baseline="0" dirty="0"/>
                        <a:t> required</a:t>
                      </a:r>
                      <a:endParaRPr lang="en-US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Responsible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Status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2">
                <a:tc>
                  <a:txBody>
                    <a:bodyPr/>
                    <a:lstStyle/>
                    <a:p>
                      <a:r>
                        <a:rPr lang="en-US" sz="1200" dirty="0"/>
                        <a:t>Day of launch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Internal social media  update (if applicable)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Lab or site internal social media group 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Heads up – the survey link is coming via email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#greenlabs content, link to mygreenlab.org &amp; </a:t>
                      </a:r>
                      <a:r>
                        <a:rPr lang="en-US" sz="1200" dirty="0">
                          <a:hlinkClick r:id="rId4"/>
                        </a:rPr>
                        <a:t>intranet article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local leader and team members to post/share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Links complete, use #greenlab; create your own content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2676044817"/>
                  </a:ext>
                </a:extLst>
              </a:tr>
              <a:tr h="607546">
                <a:tc>
                  <a:txBody>
                    <a:bodyPr/>
                    <a:lstStyle/>
                    <a:p>
                      <a:r>
                        <a:rPr lang="en-US" sz="1200" dirty="0"/>
                        <a:t>TBD during survey weeks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Complete &amp; Eat #x of y (repeat as needed during survey period)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Survey takers/ RSVPs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Give time &amp; food for completing the survey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Plasma screens/ electronic signage/ poster/ </a:t>
                      </a:r>
                      <a:r>
                        <a:rPr lang="en-US" sz="1200" dirty="0">
                          <a:hlinkClick r:id="rId5"/>
                        </a:rPr>
                        <a:t>FAQ for event facilitators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Template poster complete;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Draft FAQ complete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3066897215"/>
                  </a:ext>
                </a:extLst>
              </a:tr>
              <a:tr h="640072">
                <a:tc>
                  <a:txBody>
                    <a:bodyPr/>
                    <a:lstStyle/>
                    <a:p>
                      <a:r>
                        <a:rPr lang="en-US" sz="1200" dirty="0"/>
                        <a:t>During survey period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Survey reminder on electronic signage 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 on site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Reminder of survey &amp; event dates; reinforce key messages/reasons for Green Labs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6"/>
                        </a:rPr>
                        <a:t>Slides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Draft template</a:t>
                      </a:r>
                    </a:p>
                    <a:p>
                      <a:r>
                        <a:rPr lang="en-US" sz="1200" dirty="0"/>
                        <a:t>complete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868118326"/>
                  </a:ext>
                </a:extLst>
              </a:tr>
              <a:tr h="457192">
                <a:tc>
                  <a:txBody>
                    <a:bodyPr/>
                    <a:lstStyle/>
                    <a:p>
                      <a:r>
                        <a:rPr lang="en-US" sz="1200" dirty="0"/>
                        <a:t>Middle of survey period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*Survey reminder email #1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Survey takers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Reminder of survey &amp; event dates; reinforce key messages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Draft email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Send from tool or from team leader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*only if event rsvp rate is low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2359685127"/>
                  </a:ext>
                </a:extLst>
              </a:tr>
              <a:tr h="640072">
                <a:tc>
                  <a:txBody>
                    <a:bodyPr/>
                    <a:lstStyle/>
                    <a:p>
                      <a:r>
                        <a:rPr lang="en-US" sz="1200" dirty="0"/>
                        <a:t>7-10 days into survey period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Leadership update email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Leadership team/ relevant people managers 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Share completion rate to-date with site leadership with possible request to reinforce taking survey with stragglers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Draft email 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3924656784"/>
                  </a:ext>
                </a:extLst>
              </a:tr>
              <a:tr h="640072">
                <a:tc>
                  <a:txBody>
                    <a:bodyPr/>
                    <a:lstStyle/>
                    <a:p>
                      <a:r>
                        <a:rPr lang="en-US" sz="1200" dirty="0"/>
                        <a:t>Final survey week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Green Labs final week check-in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Survey takers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Check in face to face with those who should take survey to see if they have; encourage participation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Green Labs team walk-about plan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Green Labs team to check-in face to face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26744560"/>
                  </a:ext>
                </a:extLst>
              </a:tr>
              <a:tr h="822952">
                <a:tc>
                  <a:txBody>
                    <a:bodyPr/>
                    <a:lstStyle/>
                    <a:p>
                      <a:r>
                        <a:rPr lang="en-US" sz="1200" dirty="0"/>
                        <a:t>After survey close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Thank you email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Survey takers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Thanks &amp; final report on participation rate stay tuned for results sharing sessions (confirm timing of results availability with My Green Lab)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Draft email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Send from high-level leader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486385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34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167">
            <a:extLst>
              <a:ext uri="{FF2B5EF4-FFF2-40B4-BE49-F238E27FC236}">
                <a16:creationId xmlns:a16="http://schemas.microsoft.com/office/drawing/2014/main" id="{6A5418EE-64EA-4412-8CDB-A20EC84EFA2A}"/>
              </a:ext>
            </a:extLst>
          </p:cNvPr>
          <p:cNvSpPr/>
          <p:nvPr/>
        </p:nvSpPr>
        <p:spPr>
          <a:xfrm>
            <a:off x="7910782" y="-55953"/>
            <a:ext cx="4284187" cy="8539566"/>
          </a:xfrm>
          <a:prstGeom prst="rect">
            <a:avLst/>
          </a:prstGeom>
          <a:solidFill>
            <a:srgbClr val="439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87C7830-F245-47F2-8AED-FBBE8C112AAA}"/>
              </a:ext>
            </a:extLst>
          </p:cNvPr>
          <p:cNvSpPr txBox="1"/>
          <p:nvPr/>
        </p:nvSpPr>
        <p:spPr>
          <a:xfrm>
            <a:off x="360808" y="2031639"/>
            <a:ext cx="3229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</a:t>
            </a:r>
          </a:p>
        </p:txBody>
      </p:sp>
      <p:sp>
        <p:nvSpPr>
          <p:cNvPr id="244" name="Content Placeholder 2">
            <a:extLst>
              <a:ext uri="{FF2B5EF4-FFF2-40B4-BE49-F238E27FC236}">
                <a16:creationId xmlns:a16="http://schemas.microsoft.com/office/drawing/2014/main" id="{17EF599B-2283-4E8D-9180-3A60A16041A9}"/>
              </a:ext>
            </a:extLst>
          </p:cNvPr>
          <p:cNvSpPr txBox="1">
            <a:spLocks/>
          </p:cNvSpPr>
          <p:nvPr/>
        </p:nvSpPr>
        <p:spPr>
          <a:xfrm>
            <a:off x="8118225" y="721983"/>
            <a:ext cx="3869299" cy="1123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>
              <a:defRPr lang="en-US"/>
            </a:defPPr>
            <a:lvl1pPr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2F31"/>
              </a:buClr>
              <a:buSzPts val="3600"/>
              <a:buFont typeface="Arial"/>
              <a:buNone/>
              <a:defRPr sz="360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Abadi" panose="020B06040201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Abadi" panose="020B06040201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Copse" panose="02000503080000020004" pitchFamily="2" charset="0"/>
              </a:rPr>
              <a:t>Next steps</a:t>
            </a:r>
          </a:p>
        </p:txBody>
      </p:sp>
      <p:pic>
        <p:nvPicPr>
          <p:cNvPr id="75" name="Picture 2" descr="man standing on top of rock mountain during golden hour">
            <a:extLst>
              <a:ext uri="{FF2B5EF4-FFF2-40B4-BE49-F238E27FC236}">
                <a16:creationId xmlns:a16="http://schemas.microsoft.com/office/drawing/2014/main" id="{8702A895-0C8E-8F40-B2F8-8D1506620C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204476" y="1093358"/>
            <a:ext cx="7492179" cy="467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7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EC48A0-D18A-3D43-B739-299E1386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270" y="3429000"/>
            <a:ext cx="5229207" cy="6340414"/>
          </a:xfrm>
          <a:prstGeom prst="rect">
            <a:avLst/>
          </a:prstGeom>
          <a:effectLst>
            <a:outerShdw blurRad="50800" dist="38100" dir="2154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D701368-762A-184B-9CDD-72FB3FBC0D3A}"/>
              </a:ext>
            </a:extLst>
          </p:cNvPr>
          <p:cNvSpPr txBox="1"/>
          <p:nvPr/>
        </p:nvSpPr>
        <p:spPr>
          <a:xfrm>
            <a:off x="8118224" y="2184039"/>
            <a:ext cx="3869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 to communicate results &amp; engage assessment takers in action planning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DAFC76-FCCD-6849-88BC-44052C6A247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97" b="22769"/>
          <a:stretch/>
        </p:blipFill>
        <p:spPr>
          <a:xfrm>
            <a:off x="112370" y="6153190"/>
            <a:ext cx="180858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4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>
            <a:extLst>
              <a:ext uri="{FF2B5EF4-FFF2-40B4-BE49-F238E27FC236}">
                <a16:creationId xmlns:a16="http://schemas.microsoft.com/office/drawing/2014/main" id="{51B375B8-59A8-4F0E-A368-42754C42E1AC}"/>
              </a:ext>
            </a:extLst>
          </p:cNvPr>
          <p:cNvSpPr txBox="1"/>
          <p:nvPr/>
        </p:nvSpPr>
        <p:spPr>
          <a:xfrm flipH="1">
            <a:off x="5264398" y="6133133"/>
            <a:ext cx="6720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mygreenlab.org</a:t>
            </a:r>
          </a:p>
          <a:p>
            <a:pPr algn="r"/>
            <a:r>
              <a:rPr lang="en-US" sz="16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info@mygreenlab.org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04969385-CC5A-4187-8F36-411935AFD1F7}"/>
              </a:ext>
            </a:extLst>
          </p:cNvPr>
          <p:cNvSpPr txBox="1">
            <a:spLocks/>
          </p:cNvSpPr>
          <p:nvPr/>
        </p:nvSpPr>
        <p:spPr>
          <a:xfrm>
            <a:off x="3435995" y="1270163"/>
            <a:ext cx="5188578" cy="60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>
              <a:defRPr lang="en-US"/>
            </a:defPPr>
            <a:lvl1pPr marR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2F31"/>
              </a:buClr>
              <a:buSzPts val="3600"/>
              <a:buFont typeface="Arial"/>
              <a:buNone/>
              <a:defRPr sz="3600">
                <a:solidFill>
                  <a:srgbClr val="322F31"/>
                </a:solidFill>
                <a:latin typeface="Copse" panose="02000503080000020004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Abadi" panose="020B06040201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Abadi" panose="020B06040201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Abadi" panose="020B0604020104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b="1" dirty="0"/>
              <a:t>Thank you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EBE8D4-1CD2-4A8B-8F49-F837A794BA77}"/>
              </a:ext>
            </a:extLst>
          </p:cNvPr>
          <p:cNvSpPr/>
          <p:nvPr/>
        </p:nvSpPr>
        <p:spPr>
          <a:xfrm>
            <a:off x="3106362" y="6533640"/>
            <a:ext cx="28481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Image: https://www.copolinternational.com/en/professional-uses/medical-sterilization-autoclave-products-cpp-film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511DE0-F492-DA40-AD11-558C25EC4C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1613" y="2121639"/>
            <a:ext cx="1905727" cy="316337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4C6DD85-4305-CB4B-9D78-CDA3E01CE46B}"/>
              </a:ext>
            </a:extLst>
          </p:cNvPr>
          <p:cNvSpPr/>
          <p:nvPr/>
        </p:nvSpPr>
        <p:spPr>
          <a:xfrm rot="5400000" flipV="1">
            <a:off x="6054852" y="-64785"/>
            <a:ext cx="82296" cy="12192000"/>
          </a:xfrm>
          <a:prstGeom prst="rect">
            <a:avLst/>
          </a:prstGeom>
          <a:solidFill>
            <a:srgbClr val="439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D79C40-9ACB-B84E-B0F0-73C69839F5A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97" b="22769"/>
          <a:stretch/>
        </p:blipFill>
        <p:spPr>
          <a:xfrm>
            <a:off x="112370" y="6153190"/>
            <a:ext cx="180858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46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yGreenLab">
      <a:dk1>
        <a:srgbClr val="282829"/>
      </a:dk1>
      <a:lt1>
        <a:sysClr val="window" lastClr="FFFFFF"/>
      </a:lt1>
      <a:dk2>
        <a:srgbClr val="282829"/>
      </a:dk2>
      <a:lt2>
        <a:srgbClr val="E7E6E6"/>
      </a:lt2>
      <a:accent1>
        <a:srgbClr val="18975E"/>
      </a:accent1>
      <a:accent2>
        <a:srgbClr val="2689C6"/>
      </a:accent2>
      <a:accent3>
        <a:srgbClr val="E88021"/>
      </a:accent3>
      <a:accent4>
        <a:srgbClr val="DC9080"/>
      </a:accent4>
      <a:accent5>
        <a:srgbClr val="5A4969"/>
      </a:accent5>
      <a:accent6>
        <a:srgbClr val="282829"/>
      </a:accent6>
      <a:hlink>
        <a:srgbClr val="2689C6"/>
      </a:hlink>
      <a:folHlink>
        <a:srgbClr val="5A496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AF9861CA63F04BA3F99AAB22425F4A" ma:contentTypeVersion="12" ma:contentTypeDescription="Create a new document." ma:contentTypeScope="" ma:versionID="aeeecdf8369c243999001db184a8a4fd">
  <xsd:schema xmlns:xsd="http://www.w3.org/2001/XMLSchema" xmlns:xs="http://www.w3.org/2001/XMLSchema" xmlns:p="http://schemas.microsoft.com/office/2006/metadata/properties" xmlns:ns2="33de1e16-c9bb-49f6-999e-54b688c5e533" xmlns:ns3="734182d3-6470-4a97-8284-d1b7975b43ab" targetNamespace="http://schemas.microsoft.com/office/2006/metadata/properties" ma:root="true" ma:fieldsID="c17708aec6429752b4e89e78aa415f6b" ns2:_="" ns3:_="">
    <xsd:import namespace="33de1e16-c9bb-49f6-999e-54b688c5e533"/>
    <xsd:import namespace="734182d3-6470-4a97-8284-d1b7975b43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e1e16-c9bb-49f6-999e-54b688c5e5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4182d3-6470-4a97-8284-d1b7975b43a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54CA68-8DE2-4B8B-BC83-4A89ACAFADD1}"/>
</file>

<file path=customXml/itemProps2.xml><?xml version="1.0" encoding="utf-8"?>
<ds:datastoreItem xmlns:ds="http://schemas.openxmlformats.org/officeDocument/2006/customXml" ds:itemID="{FBA3DAE6-231D-49FE-A4AB-89D595E561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E54A41-5925-4151-B6C3-01E3689AD17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5882</TotalTime>
  <Words>890</Words>
  <Application>Microsoft Office PowerPoint</Application>
  <PresentationFormat>Widescreen</PresentationFormat>
  <Paragraphs>146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Green Lab</dc:creator>
  <cp:lastModifiedBy>Rachael Relph</cp:lastModifiedBy>
  <cp:revision>86</cp:revision>
  <dcterms:created xsi:type="dcterms:W3CDTF">2020-03-12T23:48:55Z</dcterms:created>
  <dcterms:modified xsi:type="dcterms:W3CDTF">2021-09-29T18:34:20Z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0x010100E9AF9861CA63F04BA3F99AAB22425F4A</vt:lpwstr>
  </property>
</Properties>
</file>