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Lst>
  <p:notesMasterIdLst>
    <p:notesMasterId r:id="rId26"/>
  </p:notesMasterIdLst>
  <p:sldIdLst>
    <p:sldId id="739" r:id="rId5"/>
    <p:sldId id="278" r:id="rId6"/>
    <p:sldId id="4500" r:id="rId7"/>
    <p:sldId id="4501" r:id="rId8"/>
    <p:sldId id="4504" r:id="rId9"/>
    <p:sldId id="4505" r:id="rId10"/>
    <p:sldId id="763" r:id="rId11"/>
    <p:sldId id="4522" r:id="rId12"/>
    <p:sldId id="4526" r:id="rId13"/>
    <p:sldId id="4524" r:id="rId14"/>
    <p:sldId id="4523" r:id="rId15"/>
    <p:sldId id="4525" r:id="rId16"/>
    <p:sldId id="4511" r:id="rId17"/>
    <p:sldId id="4508" r:id="rId18"/>
    <p:sldId id="4509" r:id="rId19"/>
    <p:sldId id="4510" r:id="rId20"/>
    <p:sldId id="4507" r:id="rId21"/>
    <p:sldId id="4506" r:id="rId22"/>
    <p:sldId id="4520" r:id="rId23"/>
    <p:sldId id="4521" r:id="rId24"/>
    <p:sldId id="4527"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n Sirett" initials="NS" lastIdx="6" clrIdx="0">
    <p:extLst>
      <p:ext uri="{19B8F6BF-5375-455C-9EA6-DF929625EA0E}">
        <p15:presenceInfo xmlns:p15="http://schemas.microsoft.com/office/powerpoint/2012/main" userId="S::nathan@mygreenlab.org::052bf72d-9ac9-483e-9ae2-435de5d8480b" providerId="AD"/>
      </p:ext>
    </p:extLst>
  </p:cmAuthor>
  <p:cmAuthor id="2" name="Christina Greever" initials="CG" lastIdx="9" clrIdx="1">
    <p:extLst>
      <p:ext uri="{19B8F6BF-5375-455C-9EA6-DF929625EA0E}">
        <p15:presenceInfo xmlns:p15="http://schemas.microsoft.com/office/powerpoint/2012/main" userId="S::christina@mygreenlab.org::bdbfdd14-0eed-40ed-ba9f-c13f2b3c90ad" providerId="AD"/>
      </p:ext>
    </p:extLst>
  </p:cmAuthor>
  <p:cmAuthor id="3" name="Jennifer Ballew" initials="JB" lastIdx="2" clrIdx="2">
    <p:extLst>
      <p:ext uri="{19B8F6BF-5375-455C-9EA6-DF929625EA0E}">
        <p15:presenceInfo xmlns:p15="http://schemas.microsoft.com/office/powerpoint/2012/main" userId="S::jennifer@mygreenlab.org::4cff01cd-02e3-4762-b0c6-da2c6896339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7B6B2"/>
    <a:srgbClr val="B52525"/>
    <a:srgbClr val="D58587"/>
    <a:srgbClr val="26955D"/>
    <a:srgbClr val="5E8295"/>
    <a:srgbClr val="FFFF99"/>
    <a:srgbClr val="E6E6E6"/>
    <a:srgbClr val="F8F8F8"/>
    <a:srgbClr val="382E2D"/>
    <a:srgbClr val="3A3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6247" autoAdjust="0"/>
  </p:normalViewPr>
  <p:slideViewPr>
    <p:cSldViewPr snapToGrid="0">
      <p:cViewPr varScale="1">
        <p:scale>
          <a:sx n="128" d="100"/>
          <a:sy n="128" d="100"/>
        </p:scale>
        <p:origin x="3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9E5C5C-2C65-40DA-8EB5-B2B83474BF70}" type="datetimeFigureOut">
              <a:rPr lang="en-US" smtClean="0"/>
              <a:t>4/4/22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5D4184-830F-4E20-9FC8-D7491171BB36}" type="slidenum">
              <a:rPr lang="en-US" smtClean="0"/>
              <a:t>‹#›</a:t>
            </a:fld>
            <a:endParaRPr lang="en-US" dirty="0"/>
          </a:p>
        </p:txBody>
      </p:sp>
    </p:spTree>
    <p:extLst>
      <p:ext uri="{BB962C8B-B14F-4D97-AF65-F5344CB8AC3E}">
        <p14:creationId xmlns:p14="http://schemas.microsoft.com/office/powerpoint/2010/main" val="1898463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a round of introductions for everyone on the call</a:t>
            </a:r>
          </a:p>
        </p:txBody>
      </p:sp>
      <p:sp>
        <p:nvSpPr>
          <p:cNvPr id="4" name="Slide Number Placeholder 3"/>
          <p:cNvSpPr>
            <a:spLocks noGrp="1"/>
          </p:cNvSpPr>
          <p:nvPr>
            <p:ph type="sldNum" sz="quarter" idx="5"/>
          </p:nvPr>
        </p:nvSpPr>
        <p:spPr/>
        <p:txBody>
          <a:bodyPr/>
          <a:lstStyle/>
          <a:p>
            <a:fld id="{085D4184-830F-4E20-9FC8-D7491171BB36}" type="slidenum">
              <a:rPr lang="en-US" smtClean="0"/>
              <a:t>1</a:t>
            </a:fld>
            <a:endParaRPr lang="en-US" dirty="0"/>
          </a:p>
        </p:txBody>
      </p:sp>
    </p:spTree>
    <p:extLst>
      <p:ext uri="{BB962C8B-B14F-4D97-AF65-F5344CB8AC3E}">
        <p14:creationId xmlns:p14="http://schemas.microsoft.com/office/powerpoint/2010/main" val="3962970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https://www.etcc-ca.com/sites/default/files/reports/ceel_market_assessment_et14pge7591.pdf</a:t>
            </a:r>
          </a:p>
          <a:p>
            <a:endParaRPr lang="en-US" dirty="0"/>
          </a:p>
        </p:txBody>
      </p:sp>
      <p:sp>
        <p:nvSpPr>
          <p:cNvPr id="4" name="Slide Number Placeholder 3"/>
          <p:cNvSpPr>
            <a:spLocks noGrp="1"/>
          </p:cNvSpPr>
          <p:nvPr>
            <p:ph type="sldNum" sz="quarter" idx="5"/>
          </p:nvPr>
        </p:nvSpPr>
        <p:spPr/>
        <p:txBody>
          <a:bodyPr/>
          <a:lstStyle/>
          <a:p>
            <a:fld id="{2F8E4D15-1A9A-4973-84B6-062F9A4F0D92}" type="slidenum">
              <a:rPr lang="en-US" smtClean="0"/>
              <a:t>10</a:t>
            </a:fld>
            <a:endParaRPr lang="en-US" dirty="0"/>
          </a:p>
        </p:txBody>
      </p:sp>
    </p:spTree>
    <p:extLst>
      <p:ext uri="{BB962C8B-B14F-4D97-AF65-F5344CB8AC3E}">
        <p14:creationId xmlns:p14="http://schemas.microsoft.com/office/powerpoint/2010/main" val="453777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https://www.etcc-ca.com/sites/default/files/reports/ceel_market_assessment_et14pge7591.pdf</a:t>
            </a:r>
          </a:p>
          <a:p>
            <a:endParaRPr lang="en-US" dirty="0"/>
          </a:p>
        </p:txBody>
      </p:sp>
      <p:sp>
        <p:nvSpPr>
          <p:cNvPr id="4" name="Slide Number Placeholder 3"/>
          <p:cNvSpPr>
            <a:spLocks noGrp="1"/>
          </p:cNvSpPr>
          <p:nvPr>
            <p:ph type="sldNum" sz="quarter" idx="5"/>
          </p:nvPr>
        </p:nvSpPr>
        <p:spPr/>
        <p:txBody>
          <a:bodyPr/>
          <a:lstStyle/>
          <a:p>
            <a:fld id="{2F8E4D15-1A9A-4973-84B6-062F9A4F0D92}" type="slidenum">
              <a:rPr lang="en-US" smtClean="0"/>
              <a:t>11</a:t>
            </a:fld>
            <a:endParaRPr lang="en-US" dirty="0"/>
          </a:p>
        </p:txBody>
      </p:sp>
    </p:spTree>
    <p:extLst>
      <p:ext uri="{BB962C8B-B14F-4D97-AF65-F5344CB8AC3E}">
        <p14:creationId xmlns:p14="http://schemas.microsoft.com/office/powerpoint/2010/main" val="3189630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https://www.etcc-ca.com/sites/default/files/reports/ceel_market_assessment_et14pge7591.pdf</a:t>
            </a:r>
          </a:p>
          <a:p>
            <a:endParaRPr lang="en-US" dirty="0"/>
          </a:p>
        </p:txBody>
      </p:sp>
      <p:sp>
        <p:nvSpPr>
          <p:cNvPr id="4" name="Slide Number Placeholder 3"/>
          <p:cNvSpPr>
            <a:spLocks noGrp="1"/>
          </p:cNvSpPr>
          <p:nvPr>
            <p:ph type="sldNum" sz="quarter" idx="5"/>
          </p:nvPr>
        </p:nvSpPr>
        <p:spPr/>
        <p:txBody>
          <a:bodyPr/>
          <a:lstStyle/>
          <a:p>
            <a:fld id="{2F8E4D15-1A9A-4973-84B6-062F9A4F0D92}" type="slidenum">
              <a:rPr lang="en-US" smtClean="0"/>
              <a:t>12</a:t>
            </a:fld>
            <a:endParaRPr lang="en-US" dirty="0"/>
          </a:p>
        </p:txBody>
      </p:sp>
    </p:spTree>
    <p:extLst>
      <p:ext uri="{BB962C8B-B14F-4D97-AF65-F5344CB8AC3E}">
        <p14:creationId xmlns:p14="http://schemas.microsoft.com/office/powerpoint/2010/main" val="1958921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https://www.etcc-ca.com/sites/default/files/reports/ceel_market_assessment_et14pge7591.pdf</a:t>
            </a:r>
          </a:p>
          <a:p>
            <a:endParaRPr lang="en-US" dirty="0"/>
          </a:p>
        </p:txBody>
      </p:sp>
      <p:sp>
        <p:nvSpPr>
          <p:cNvPr id="4" name="Slide Number Placeholder 3"/>
          <p:cNvSpPr>
            <a:spLocks noGrp="1"/>
          </p:cNvSpPr>
          <p:nvPr>
            <p:ph type="sldNum" sz="quarter" idx="5"/>
          </p:nvPr>
        </p:nvSpPr>
        <p:spPr/>
        <p:txBody>
          <a:bodyPr/>
          <a:lstStyle/>
          <a:p>
            <a:fld id="{2F8E4D15-1A9A-4973-84B6-062F9A4F0D92}" type="slidenum">
              <a:rPr lang="en-US" smtClean="0"/>
              <a:t>13</a:t>
            </a:fld>
            <a:endParaRPr lang="en-US" dirty="0"/>
          </a:p>
        </p:txBody>
      </p:sp>
    </p:spTree>
    <p:extLst>
      <p:ext uri="{BB962C8B-B14F-4D97-AF65-F5344CB8AC3E}">
        <p14:creationId xmlns:p14="http://schemas.microsoft.com/office/powerpoint/2010/main" val="636036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E4D15-1A9A-4973-84B6-062F9A4F0D92}" type="slidenum">
              <a:rPr lang="en-US" smtClean="0"/>
              <a:t>14</a:t>
            </a:fld>
            <a:endParaRPr lang="en-US" dirty="0"/>
          </a:p>
        </p:txBody>
      </p:sp>
    </p:spTree>
    <p:extLst>
      <p:ext uri="{BB962C8B-B14F-4D97-AF65-F5344CB8AC3E}">
        <p14:creationId xmlns:p14="http://schemas.microsoft.com/office/powerpoint/2010/main" val="1844795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E4D15-1A9A-4973-84B6-062F9A4F0D92}" type="slidenum">
              <a:rPr lang="en-US" smtClean="0"/>
              <a:t>15</a:t>
            </a:fld>
            <a:endParaRPr lang="en-US" dirty="0"/>
          </a:p>
        </p:txBody>
      </p:sp>
    </p:spTree>
    <p:extLst>
      <p:ext uri="{BB962C8B-B14F-4D97-AF65-F5344CB8AC3E}">
        <p14:creationId xmlns:p14="http://schemas.microsoft.com/office/powerpoint/2010/main" val="3426693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E4D15-1A9A-4973-84B6-062F9A4F0D92}" type="slidenum">
              <a:rPr lang="en-US" smtClean="0"/>
              <a:t>16</a:t>
            </a:fld>
            <a:endParaRPr lang="en-US" dirty="0"/>
          </a:p>
        </p:txBody>
      </p:sp>
    </p:spTree>
    <p:extLst>
      <p:ext uri="{BB962C8B-B14F-4D97-AF65-F5344CB8AC3E}">
        <p14:creationId xmlns:p14="http://schemas.microsoft.com/office/powerpoint/2010/main" val="1194850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E4D15-1A9A-4973-84B6-062F9A4F0D92}" type="slidenum">
              <a:rPr lang="en-US" smtClean="0"/>
              <a:t>17</a:t>
            </a:fld>
            <a:endParaRPr lang="en-US" dirty="0"/>
          </a:p>
        </p:txBody>
      </p:sp>
    </p:spTree>
    <p:extLst>
      <p:ext uri="{BB962C8B-B14F-4D97-AF65-F5344CB8AC3E}">
        <p14:creationId xmlns:p14="http://schemas.microsoft.com/office/powerpoint/2010/main" val="146346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E4D15-1A9A-4973-84B6-062F9A4F0D92}" type="slidenum">
              <a:rPr lang="en-US" smtClean="0"/>
              <a:t>18</a:t>
            </a:fld>
            <a:endParaRPr lang="en-US" dirty="0"/>
          </a:p>
        </p:txBody>
      </p:sp>
    </p:spTree>
    <p:extLst>
      <p:ext uri="{BB962C8B-B14F-4D97-AF65-F5344CB8AC3E}">
        <p14:creationId xmlns:p14="http://schemas.microsoft.com/office/powerpoint/2010/main" val="3136867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E4D15-1A9A-4973-84B6-062F9A4F0D92}" type="slidenum">
              <a:rPr lang="en-US" smtClean="0"/>
              <a:t>19</a:t>
            </a:fld>
            <a:endParaRPr lang="en-US" dirty="0"/>
          </a:p>
        </p:txBody>
      </p:sp>
    </p:spTree>
    <p:extLst>
      <p:ext uri="{BB962C8B-B14F-4D97-AF65-F5344CB8AC3E}">
        <p14:creationId xmlns:p14="http://schemas.microsoft.com/office/powerpoint/2010/main" val="408816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united nations has declared this the decade of action – the 10 years that are the most critical for us do something big and limit global temperature increases to just 1.5C if we are going to avoid the worst impacts of climate change.  This is a big challenge and we have just 8 years left to do something amazing.  But the good news is, there are a lot of people all over the world who are working on this.</a:t>
            </a:r>
          </a:p>
        </p:txBody>
      </p:sp>
      <p:sp>
        <p:nvSpPr>
          <p:cNvPr id="4" name="Slide Number Placeholder 3"/>
          <p:cNvSpPr>
            <a:spLocks noGrp="1"/>
          </p:cNvSpPr>
          <p:nvPr>
            <p:ph type="sldNum" sz="quarter" idx="5"/>
          </p:nvPr>
        </p:nvSpPr>
        <p:spPr/>
        <p:txBody>
          <a:bodyPr/>
          <a:lstStyle/>
          <a:p>
            <a:fld id="{D3FDB4DB-61BA-40D4-81BF-F2ACD6F1F3D9}" type="slidenum">
              <a:rPr lang="en-US" smtClean="0"/>
              <a:t>2</a:t>
            </a:fld>
            <a:endParaRPr lang="en-US" dirty="0"/>
          </a:p>
        </p:txBody>
      </p:sp>
    </p:spTree>
    <p:extLst>
      <p:ext uri="{BB962C8B-B14F-4D97-AF65-F5344CB8AC3E}">
        <p14:creationId xmlns:p14="http://schemas.microsoft.com/office/powerpoint/2010/main" val="2978523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8E4D15-1A9A-4973-84B6-062F9A4F0D92}" type="slidenum">
              <a:rPr lang="en-US" smtClean="0"/>
              <a:t>20</a:t>
            </a:fld>
            <a:endParaRPr lang="en-US" dirty="0"/>
          </a:p>
        </p:txBody>
      </p:sp>
    </p:spTree>
    <p:extLst>
      <p:ext uri="{BB962C8B-B14F-4D97-AF65-F5344CB8AC3E}">
        <p14:creationId xmlns:p14="http://schemas.microsoft.com/office/powerpoint/2010/main" val="1065078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last </a:t>
            </a:r>
            <a:r>
              <a:rPr lang="en-US" dirty="0" err="1"/>
              <a:t>yearmy</a:t>
            </a:r>
            <a:r>
              <a:rPr lang="en-US" dirty="0"/>
              <a:t> green lab, wrote a paper on the carbon impact of the biotech and pharmaceutical industry.  We looked at </a:t>
            </a:r>
            <a:r>
              <a:rPr lang="en-US" dirty="0" err="1"/>
              <a:t>publicaly</a:t>
            </a:r>
            <a:r>
              <a:rPr lang="en-US" dirty="0"/>
              <a:t> reported and inferred data for over 230 companies in biotech and pharma.  And what we found was staggering.</a:t>
            </a:r>
          </a:p>
        </p:txBody>
      </p:sp>
      <p:sp>
        <p:nvSpPr>
          <p:cNvPr id="4" name="Slide Number Placeholder 3"/>
          <p:cNvSpPr>
            <a:spLocks noGrp="1"/>
          </p:cNvSpPr>
          <p:nvPr>
            <p:ph type="sldNum" sz="quarter" idx="5"/>
          </p:nvPr>
        </p:nvSpPr>
        <p:spPr/>
        <p:txBody>
          <a:bodyPr/>
          <a:lstStyle/>
          <a:p>
            <a:fld id="{D3FDB4DB-61BA-40D4-81BF-F2ACD6F1F3D9}" type="slidenum">
              <a:rPr lang="en-US" smtClean="0"/>
              <a:t>3</a:t>
            </a:fld>
            <a:endParaRPr lang="en-US" dirty="0"/>
          </a:p>
        </p:txBody>
      </p:sp>
    </p:spTree>
    <p:extLst>
      <p:ext uri="{BB962C8B-B14F-4D97-AF65-F5344CB8AC3E}">
        <p14:creationId xmlns:p14="http://schemas.microsoft.com/office/powerpoint/2010/main" val="1469537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biotechnology and pharmaceutical industry is the 25th-largest carbon-emitting industry in the world. The total carbon output of the industry was 197 million tCO2-e, which is more than the total emissions of the semiconductor industry (182 million tCO2-e) and the forestry and paper industry (170 million tCO2-e), both substantial contributors to global climate change in their own right. More surprising still, the industry’s output is nearly half the annual emissions of the UK in 2020 (414 million tCO2-e).  It is imperative that this industry address its carbon footprint and quickly.</a:t>
            </a:r>
          </a:p>
          <a:p>
            <a:endParaRPr lang="en-US" dirty="0"/>
          </a:p>
          <a:p>
            <a:r>
              <a:rPr lang="en-US" dirty="0"/>
              <a:t>Considering only Scope 1 and 2, the biotechnology and pharmaceutical industry is very carbon-intensive, ranking 15th out of 38. While the industry needs to evaluate and address the entire value chain, emissions from Scope 1 and 2 remain crucial opportunities for carbon savings, so biotech and pharma must not ignore the impact of their operations. Directly controlled emissions, however, are only a portion of the industry’s overall carbon footprint.</a:t>
            </a:r>
          </a:p>
        </p:txBody>
      </p:sp>
      <p:sp>
        <p:nvSpPr>
          <p:cNvPr id="4" name="Slide Number Placeholder 3"/>
          <p:cNvSpPr>
            <a:spLocks noGrp="1"/>
          </p:cNvSpPr>
          <p:nvPr>
            <p:ph type="sldNum" sz="quarter" idx="5"/>
          </p:nvPr>
        </p:nvSpPr>
        <p:spPr/>
        <p:txBody>
          <a:bodyPr/>
          <a:lstStyle/>
          <a:p>
            <a:fld id="{D3FDB4DB-61BA-40D4-81BF-F2ACD6F1F3D9}" type="slidenum">
              <a:rPr lang="en-US" smtClean="0"/>
              <a:t>4</a:t>
            </a:fld>
            <a:endParaRPr lang="en-US" dirty="0"/>
          </a:p>
        </p:txBody>
      </p:sp>
    </p:spTree>
    <p:extLst>
      <p:ext uri="{BB962C8B-B14F-4D97-AF65-F5344CB8AC3E}">
        <p14:creationId xmlns:p14="http://schemas.microsoft.com/office/powerpoint/2010/main" val="1575276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biotechnology and pharmaceutical industry is the 25th-largest carbon-emitting industry in the world. The total carbon output of the industry was 197 million tCO2-e, which is more than the total emissions of the semiconductor industry (182 million tCO2-e) and the forestry and paper industry (170 million tCO2-e), both substantial contributors to global climate change in their own right. More surprising still, the industry’s output is nearly half the annual emissions of the UK in 2020 (414 million tCO2-e).  It is imperative that this industry address its carbon footprint and quickly.</a:t>
            </a:r>
          </a:p>
          <a:p>
            <a:endParaRPr lang="en-US" dirty="0"/>
          </a:p>
          <a:p>
            <a:r>
              <a:rPr lang="en-US" dirty="0"/>
              <a:t>Considering only Scope 1 and 2, the biotechnology and pharmaceutical industry is very carbon-intensive, ranking 15th out of 38. While the industry needs to evaluate and address the entire value chain, emissions from Scope 1 and 2 remain crucial opportunities for carbon savings, so biotech and pharma must not ignore the impact of their operations. Directly controlled emissions, however, are only a portion of the industry’s overall carbon footprint.</a:t>
            </a:r>
          </a:p>
        </p:txBody>
      </p:sp>
      <p:sp>
        <p:nvSpPr>
          <p:cNvPr id="4" name="Slide Number Placeholder 3"/>
          <p:cNvSpPr>
            <a:spLocks noGrp="1"/>
          </p:cNvSpPr>
          <p:nvPr>
            <p:ph type="sldNum" sz="quarter" idx="5"/>
          </p:nvPr>
        </p:nvSpPr>
        <p:spPr/>
        <p:txBody>
          <a:bodyPr/>
          <a:lstStyle/>
          <a:p>
            <a:fld id="{D3FDB4DB-61BA-40D4-81BF-F2ACD6F1F3D9}" type="slidenum">
              <a:rPr lang="en-US" smtClean="0"/>
              <a:t>5</a:t>
            </a:fld>
            <a:endParaRPr lang="en-US" dirty="0"/>
          </a:p>
        </p:txBody>
      </p:sp>
    </p:spTree>
    <p:extLst>
      <p:ext uri="{BB962C8B-B14F-4D97-AF65-F5344CB8AC3E}">
        <p14:creationId xmlns:p14="http://schemas.microsoft.com/office/powerpoint/2010/main" val="2171048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FDB4DB-61BA-40D4-81BF-F2ACD6F1F3D9}" type="slidenum">
              <a:rPr lang="en-US" smtClean="0"/>
              <a:t>6</a:t>
            </a:fld>
            <a:endParaRPr lang="en-US" dirty="0"/>
          </a:p>
        </p:txBody>
      </p:sp>
    </p:spTree>
    <p:extLst>
      <p:ext uri="{BB962C8B-B14F-4D97-AF65-F5344CB8AC3E}">
        <p14:creationId xmlns:p14="http://schemas.microsoft.com/office/powerpoint/2010/main" val="4221846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https://www.etcc-ca.com/sites/default/files/reports/ceel_market_assessment_et14pge7591.pdf</a:t>
            </a:r>
          </a:p>
          <a:p>
            <a:endParaRPr lang="en-US" dirty="0"/>
          </a:p>
        </p:txBody>
      </p:sp>
      <p:sp>
        <p:nvSpPr>
          <p:cNvPr id="4" name="Slide Number Placeholder 3"/>
          <p:cNvSpPr>
            <a:spLocks noGrp="1"/>
          </p:cNvSpPr>
          <p:nvPr>
            <p:ph type="sldNum" sz="quarter" idx="5"/>
          </p:nvPr>
        </p:nvSpPr>
        <p:spPr/>
        <p:txBody>
          <a:bodyPr/>
          <a:lstStyle/>
          <a:p>
            <a:fld id="{2F8E4D15-1A9A-4973-84B6-062F9A4F0D92}" type="slidenum">
              <a:rPr lang="en-US" smtClean="0"/>
              <a:t>7</a:t>
            </a:fld>
            <a:endParaRPr lang="en-US" dirty="0"/>
          </a:p>
        </p:txBody>
      </p:sp>
    </p:spTree>
    <p:extLst>
      <p:ext uri="{BB962C8B-B14F-4D97-AF65-F5344CB8AC3E}">
        <p14:creationId xmlns:p14="http://schemas.microsoft.com/office/powerpoint/2010/main" val="2645899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https://www.etcc-ca.com/sites/default/files/reports/ceel_market_assessment_et14pge7591.pdf</a:t>
            </a:r>
          </a:p>
          <a:p>
            <a:endParaRPr lang="en-US" dirty="0"/>
          </a:p>
        </p:txBody>
      </p:sp>
      <p:sp>
        <p:nvSpPr>
          <p:cNvPr id="4" name="Slide Number Placeholder 3"/>
          <p:cNvSpPr>
            <a:spLocks noGrp="1"/>
          </p:cNvSpPr>
          <p:nvPr>
            <p:ph type="sldNum" sz="quarter" idx="5"/>
          </p:nvPr>
        </p:nvSpPr>
        <p:spPr/>
        <p:txBody>
          <a:bodyPr/>
          <a:lstStyle/>
          <a:p>
            <a:fld id="{2F8E4D15-1A9A-4973-84B6-062F9A4F0D92}" type="slidenum">
              <a:rPr lang="en-US" smtClean="0"/>
              <a:t>8</a:t>
            </a:fld>
            <a:endParaRPr lang="en-US" dirty="0"/>
          </a:p>
        </p:txBody>
      </p:sp>
    </p:spTree>
    <p:extLst>
      <p:ext uri="{BB962C8B-B14F-4D97-AF65-F5344CB8AC3E}">
        <p14:creationId xmlns:p14="http://schemas.microsoft.com/office/powerpoint/2010/main" val="2862218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https://www.etcc-ca.com/sites/default/files/reports/ceel_market_assessment_et14pge7591.pdf</a:t>
            </a:r>
          </a:p>
          <a:p>
            <a:endParaRPr lang="en-US" dirty="0"/>
          </a:p>
        </p:txBody>
      </p:sp>
      <p:sp>
        <p:nvSpPr>
          <p:cNvPr id="4" name="Slide Number Placeholder 3"/>
          <p:cNvSpPr>
            <a:spLocks noGrp="1"/>
          </p:cNvSpPr>
          <p:nvPr>
            <p:ph type="sldNum" sz="quarter" idx="5"/>
          </p:nvPr>
        </p:nvSpPr>
        <p:spPr/>
        <p:txBody>
          <a:bodyPr/>
          <a:lstStyle/>
          <a:p>
            <a:fld id="{2F8E4D15-1A9A-4973-84B6-062F9A4F0D92}" type="slidenum">
              <a:rPr lang="en-US" smtClean="0"/>
              <a:t>9</a:t>
            </a:fld>
            <a:endParaRPr lang="en-US" dirty="0"/>
          </a:p>
        </p:txBody>
      </p:sp>
    </p:spTree>
    <p:extLst>
      <p:ext uri="{BB962C8B-B14F-4D97-AF65-F5344CB8AC3E}">
        <p14:creationId xmlns:p14="http://schemas.microsoft.com/office/powerpoint/2010/main" val="3646600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3CA7BD-4C76-453A-BD69-5F4814F3506F}" type="slidenum">
              <a:rPr lang="en-US" smtClean="0"/>
              <a:t>‹#›</a:t>
            </a:fld>
            <a:endParaRPr lang="en-US" dirty="0"/>
          </a:p>
        </p:txBody>
      </p:sp>
    </p:spTree>
    <p:extLst>
      <p:ext uri="{BB962C8B-B14F-4D97-AF65-F5344CB8AC3E}">
        <p14:creationId xmlns:p14="http://schemas.microsoft.com/office/powerpoint/2010/main" val="2225064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3CA7BD-4C76-453A-BD69-5F4814F3506F}" type="slidenum">
              <a:rPr lang="en-US" smtClean="0"/>
              <a:t>‹#›</a:t>
            </a:fld>
            <a:endParaRPr lang="en-US" dirty="0"/>
          </a:p>
        </p:txBody>
      </p:sp>
    </p:spTree>
    <p:extLst>
      <p:ext uri="{BB962C8B-B14F-4D97-AF65-F5344CB8AC3E}">
        <p14:creationId xmlns:p14="http://schemas.microsoft.com/office/powerpoint/2010/main" val="1148825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3CA7BD-4C76-453A-BD69-5F4814F3506F}" type="slidenum">
              <a:rPr lang="en-US" smtClean="0"/>
              <a:t>‹#›</a:t>
            </a:fld>
            <a:endParaRPr lang="en-US" dirty="0"/>
          </a:p>
        </p:txBody>
      </p:sp>
    </p:spTree>
    <p:extLst>
      <p:ext uri="{BB962C8B-B14F-4D97-AF65-F5344CB8AC3E}">
        <p14:creationId xmlns:p14="http://schemas.microsoft.com/office/powerpoint/2010/main" val="2566456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Slide">
    <p:spTree>
      <p:nvGrpSpPr>
        <p:cNvPr id="1" name=""/>
        <p:cNvGrpSpPr/>
        <p:nvPr/>
      </p:nvGrpSpPr>
      <p:grpSpPr>
        <a:xfrm>
          <a:off x="0" y="0"/>
          <a:ext cx="0" cy="0"/>
          <a:chOff x="0" y="0"/>
          <a:chExt cx="0" cy="0"/>
        </a:xfrm>
      </p:grpSpPr>
      <p:sp>
        <p:nvSpPr>
          <p:cNvPr id="7" name="Slide Number Placeholder 22">
            <a:extLst>
              <a:ext uri="{FF2B5EF4-FFF2-40B4-BE49-F238E27FC236}">
                <a16:creationId xmlns:a16="http://schemas.microsoft.com/office/drawing/2014/main" id="{5D83B782-3269-4574-9790-051187190775}"/>
              </a:ext>
            </a:extLst>
          </p:cNvPr>
          <p:cNvSpPr txBox="1">
            <a:spLocks/>
          </p:cNvSpPr>
          <p:nvPr userDrawn="1"/>
        </p:nvSpPr>
        <p:spPr>
          <a:xfrm>
            <a:off x="11202113" y="6328411"/>
            <a:ext cx="505398" cy="436244"/>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C0F0FA-18F4-4A27-8656-72C919EAE300}" type="slidenum">
              <a:rPr lang="en-US" smtClean="0">
                <a:latin typeface="Open Sans" panose="020B0606030504020204" pitchFamily="34" charset="0"/>
                <a:ea typeface="Open Sans" panose="020B0606030504020204" pitchFamily="34" charset="0"/>
                <a:cs typeface="Open Sans" panose="020B0606030504020204" pitchFamily="34" charset="0"/>
              </a:rPr>
              <a:pPr/>
              <a:t>‹#›</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1002679E-9192-4609-8FA3-F4BEC3F78B96}"/>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9676649" y="6136915"/>
            <a:ext cx="2174413" cy="678540"/>
          </a:xfrm>
          <a:prstGeom prst="rect">
            <a:avLst/>
          </a:prstGeom>
          <a:ln>
            <a:noFill/>
          </a:ln>
          <a:extLst>
            <a:ext uri="{53640926-AAD7-44D8-BBD7-CCE9431645EC}">
              <a14:shadowObscured xmlns:a14="http://schemas.microsoft.com/office/drawing/2010/main"/>
            </a:ext>
          </a:extLst>
        </p:spPr>
      </p:pic>
      <p:sp>
        <p:nvSpPr>
          <p:cNvPr id="10" name="Slide Number Placeholder 12">
            <a:extLst>
              <a:ext uri="{FF2B5EF4-FFF2-40B4-BE49-F238E27FC236}">
                <a16:creationId xmlns:a16="http://schemas.microsoft.com/office/drawing/2014/main" id="{95905833-8828-4856-A9DC-2462350FB198}"/>
              </a:ext>
            </a:extLst>
          </p:cNvPr>
          <p:cNvSpPr>
            <a:spLocks noGrp="1"/>
          </p:cNvSpPr>
          <p:nvPr>
            <p:ph type="sldNum" sz="quarter" idx="4"/>
          </p:nvPr>
        </p:nvSpPr>
        <p:spPr>
          <a:xfrm>
            <a:off x="176102" y="6302579"/>
            <a:ext cx="1157398" cy="365125"/>
          </a:xfrm>
          <a:prstGeom prst="rect">
            <a:avLst/>
          </a:prstGeom>
        </p:spPr>
        <p:txBody>
          <a:bodyPr anchor="ctr" anchorCtr="0"/>
          <a:lstStyle>
            <a:lvl1pPr>
              <a:defRPr/>
            </a:lvl1pPr>
          </a:lstStyle>
          <a:p>
            <a:fld id="{7B04DEDE-321B-4E0C-94CA-1E3DAA6B016B}" type="slidenum">
              <a:rPr lang="en-US" sz="1400" smtClean="0">
                <a:latin typeface="Open Sans" panose="020B0606030504020204" pitchFamily="34" charset="0"/>
                <a:ea typeface="Open Sans" panose="020B0606030504020204" pitchFamily="34" charset="0"/>
                <a:cs typeface="Open Sans" panose="020B0606030504020204" pitchFamily="34" charset="0"/>
              </a:rPr>
              <a:pPr/>
              <a:t>‹#›</a:t>
            </a:fld>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1" name="Straight Connector 10">
            <a:extLst>
              <a:ext uri="{FF2B5EF4-FFF2-40B4-BE49-F238E27FC236}">
                <a16:creationId xmlns:a16="http://schemas.microsoft.com/office/drawing/2014/main" id="{7B8CD15A-DA98-4684-8767-CD58EA5DA33D}"/>
              </a:ext>
            </a:extLst>
          </p:cNvPr>
          <p:cNvCxnSpPr>
            <a:cxnSpLocks/>
          </p:cNvCxnSpPr>
          <p:nvPr userDrawn="1"/>
        </p:nvCxnSpPr>
        <p:spPr>
          <a:xfrm>
            <a:off x="0" y="6112283"/>
            <a:ext cx="12192000" cy="0"/>
          </a:xfrm>
          <a:prstGeom prst="line">
            <a:avLst/>
          </a:prstGeom>
          <a:ln w="28575">
            <a:solidFill>
              <a:srgbClr val="322F3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6ADCA5C-0640-4B57-8BE8-04D0E96DC90D}"/>
              </a:ext>
            </a:extLst>
          </p:cNvPr>
          <p:cNvSpPr/>
          <p:nvPr userDrawn="1"/>
        </p:nvSpPr>
        <p:spPr>
          <a:xfrm>
            <a:off x="0" y="2628"/>
            <a:ext cx="12192000" cy="743085"/>
          </a:xfrm>
          <a:prstGeom prst="rect">
            <a:avLst/>
          </a:prstGeom>
          <a:solidFill>
            <a:srgbClr val="382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14489917-8426-46F4-A8DD-6197676B29D8}"/>
              </a:ext>
            </a:extLst>
          </p:cNvPr>
          <p:cNvSpPr>
            <a:spLocks noGrp="1"/>
          </p:cNvSpPr>
          <p:nvPr>
            <p:ph type="title"/>
          </p:nvPr>
        </p:nvSpPr>
        <p:spPr>
          <a:xfrm>
            <a:off x="279400" y="120930"/>
            <a:ext cx="10515600" cy="506481"/>
          </a:xfrm>
          <a:prstGeom prst="rect">
            <a:avLst/>
          </a:prstGeom>
        </p:spPr>
        <p:txBody>
          <a:bodyPr anchor="ctr" anchorCtr="0">
            <a:noAutofit/>
          </a:bodyPr>
          <a:lstStyle>
            <a:lvl1pPr>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6" name="TextBox 15">
            <a:extLst>
              <a:ext uri="{FF2B5EF4-FFF2-40B4-BE49-F238E27FC236}">
                <a16:creationId xmlns:a16="http://schemas.microsoft.com/office/drawing/2014/main" id="{A0BC8403-3C2B-45A1-AE94-0328A4ED2E5F}"/>
              </a:ext>
            </a:extLst>
          </p:cNvPr>
          <p:cNvSpPr txBox="1"/>
          <p:nvPr userDrawn="1"/>
        </p:nvSpPr>
        <p:spPr>
          <a:xfrm>
            <a:off x="4394200" y="6346642"/>
            <a:ext cx="3403600" cy="276999"/>
          </a:xfrm>
          <a:prstGeom prst="rect">
            <a:avLst/>
          </a:prstGeom>
          <a:noFill/>
        </p:spPr>
        <p:txBody>
          <a:bodyPr wrap="square" rtlCol="0" anchor="ctr" anchorCtr="0">
            <a:spAutoFit/>
          </a:bodyPr>
          <a:lstStyle/>
          <a:p>
            <a:pPr algn="ctr"/>
            <a:r>
              <a:rPr lang="en-US" sz="1200" i="1" dirty="0">
                <a:latin typeface="Open Sans" panose="020B0606030504020204" pitchFamily="34" charset="0"/>
                <a:ea typeface="Open Sans" panose="020B0606030504020204" pitchFamily="34" charset="0"/>
                <a:cs typeface="Open Sans" panose="020B0606030504020204" pitchFamily="34" charset="0"/>
              </a:rPr>
              <a:t>Proprietary and Confidential</a:t>
            </a:r>
          </a:p>
        </p:txBody>
      </p:sp>
    </p:spTree>
    <p:extLst>
      <p:ext uri="{BB962C8B-B14F-4D97-AF65-F5344CB8AC3E}">
        <p14:creationId xmlns:p14="http://schemas.microsoft.com/office/powerpoint/2010/main" val="2528632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783356-1E15-4101-B839-57FED8FDE86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91198353-017C-49DA-8017-BE23CB037F4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8440230-7578-41FF-96EB-AF4C25DA823B}"/>
              </a:ext>
            </a:extLst>
          </p:cNvPr>
          <p:cNvSpPr>
            <a:spLocks noGrp="1"/>
          </p:cNvSpPr>
          <p:nvPr>
            <p:ph type="sldNum" sz="quarter" idx="12"/>
          </p:nvPr>
        </p:nvSpPr>
        <p:spPr>
          <a:xfrm>
            <a:off x="8610600" y="6356350"/>
            <a:ext cx="2743200" cy="365125"/>
          </a:xfrm>
          <a:prstGeom prst="rect">
            <a:avLst/>
          </a:prstGeom>
        </p:spPr>
        <p:txBody>
          <a:bodyPr/>
          <a:lstStyle/>
          <a:p>
            <a:fld id="{0C3CA7BD-4C76-453A-BD69-5F4814F3506F}" type="slidenum">
              <a:rPr lang="en-US" smtClean="0"/>
              <a:t>‹#›</a:t>
            </a:fld>
            <a:endParaRPr lang="en-US" dirty="0"/>
          </a:p>
        </p:txBody>
      </p:sp>
      <p:sp>
        <p:nvSpPr>
          <p:cNvPr id="5" name="Rectangle 4">
            <a:extLst>
              <a:ext uri="{FF2B5EF4-FFF2-40B4-BE49-F238E27FC236}">
                <a16:creationId xmlns:a16="http://schemas.microsoft.com/office/drawing/2014/main" id="{4FD682C6-A413-4D7A-B134-CFFB87EA1DB4}"/>
              </a:ext>
            </a:extLst>
          </p:cNvPr>
          <p:cNvSpPr/>
          <p:nvPr userDrawn="1"/>
        </p:nvSpPr>
        <p:spPr>
          <a:xfrm>
            <a:off x="0" y="2628"/>
            <a:ext cx="12192000" cy="743085"/>
          </a:xfrm>
          <a:prstGeom prst="rect">
            <a:avLst/>
          </a:prstGeom>
          <a:solidFill>
            <a:srgbClr val="382E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66DFF9EA-2263-4299-A285-9FC70298E35C}"/>
              </a:ext>
            </a:extLst>
          </p:cNvPr>
          <p:cNvSpPr>
            <a:spLocks noGrp="1"/>
          </p:cNvSpPr>
          <p:nvPr>
            <p:ph type="title"/>
          </p:nvPr>
        </p:nvSpPr>
        <p:spPr>
          <a:xfrm>
            <a:off x="279400" y="239232"/>
            <a:ext cx="10515600" cy="269875"/>
          </a:xfrm>
          <a:prstGeom prst="rect">
            <a:avLst/>
          </a:prstGeom>
        </p:spPr>
        <p:txBody>
          <a:bodyPr>
            <a:noAutofit/>
          </a:bodyPr>
          <a:lstStyle>
            <a:lvl1pPr>
              <a:defRPr sz="28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948393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006675-9E3A-4A70-B819-E2DC1C854828}"/>
              </a:ext>
            </a:extLst>
          </p:cNvPr>
          <p:cNvSpPr>
            <a:spLocks noGrp="1"/>
          </p:cNvSpPr>
          <p:nvPr>
            <p:ph idx="1"/>
          </p:nvPr>
        </p:nvSpPr>
        <p:spPr>
          <a:xfrm>
            <a:off x="838201" y="1825625"/>
            <a:ext cx="10515600" cy="2664737"/>
          </a:xfrm>
        </p:spPr>
        <p:txBody>
          <a:bodyPr/>
          <a:lstStyle>
            <a:lvl1pPr>
              <a:defRPr>
                <a:solidFill>
                  <a:srgbClr val="282829"/>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282829"/>
                </a:solidFill>
                <a:latin typeface="Open Sans" panose="020B0606030504020204" pitchFamily="34" charset="0"/>
                <a:ea typeface="Open Sans" panose="020B0606030504020204" pitchFamily="34" charset="0"/>
                <a:cs typeface="Open Sans" panose="020B0606030504020204" pitchFamily="34" charset="0"/>
              </a:defRPr>
            </a:lvl2pPr>
            <a:lvl3pPr>
              <a:defRPr>
                <a:solidFill>
                  <a:srgbClr val="282829"/>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282829"/>
                </a:solidFill>
                <a:latin typeface="Open Sans" panose="020B0606030504020204" pitchFamily="34" charset="0"/>
                <a:ea typeface="Open Sans" panose="020B0606030504020204" pitchFamily="34" charset="0"/>
                <a:cs typeface="Open Sans" panose="020B0606030504020204" pitchFamily="34" charset="0"/>
              </a:defRPr>
            </a:lvl4pPr>
            <a:lvl5pPr>
              <a:defRPr>
                <a:solidFill>
                  <a:srgbClr val="28282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75EEE91-A243-4B78-B9D7-EC4F1128ADB4}"/>
              </a:ext>
            </a:extLst>
          </p:cNvPr>
          <p:cNvPicPr>
            <a:picLocks noChangeAspect="1"/>
          </p:cNvPicPr>
          <p:nvPr userDrawn="1"/>
        </p:nvPicPr>
        <p:blipFill rotWithShape="1">
          <a:blip r:embed="rId2"/>
          <a:srcRect/>
          <a:stretch/>
        </p:blipFill>
        <p:spPr>
          <a:xfrm>
            <a:off x="9658736" y="6227980"/>
            <a:ext cx="1808585" cy="529787"/>
          </a:xfrm>
          <a:prstGeom prst="rect">
            <a:avLst/>
          </a:prstGeom>
        </p:spPr>
      </p:pic>
      <p:cxnSp>
        <p:nvCxnSpPr>
          <p:cNvPr id="8" name="Straight Connector 7">
            <a:extLst>
              <a:ext uri="{FF2B5EF4-FFF2-40B4-BE49-F238E27FC236}">
                <a16:creationId xmlns:a16="http://schemas.microsoft.com/office/drawing/2014/main" id="{DD4A729D-55C8-48BF-AB37-610408A7424A}"/>
              </a:ext>
            </a:extLst>
          </p:cNvPr>
          <p:cNvCxnSpPr>
            <a:cxnSpLocks/>
          </p:cNvCxnSpPr>
          <p:nvPr userDrawn="1"/>
        </p:nvCxnSpPr>
        <p:spPr>
          <a:xfrm>
            <a:off x="0" y="6155871"/>
            <a:ext cx="12192000" cy="0"/>
          </a:xfrm>
          <a:prstGeom prst="line">
            <a:avLst/>
          </a:prstGeom>
          <a:ln w="38100">
            <a:solidFill>
              <a:srgbClr val="282829"/>
            </a:solidFill>
          </a:ln>
        </p:spPr>
        <p:style>
          <a:lnRef idx="1">
            <a:schemeClr val="dk1"/>
          </a:lnRef>
          <a:fillRef idx="0">
            <a:schemeClr val="dk1"/>
          </a:fillRef>
          <a:effectRef idx="0">
            <a:schemeClr val="dk1"/>
          </a:effectRef>
          <a:fontRef idx="minor">
            <a:schemeClr val="tx1"/>
          </a:fontRef>
        </p:style>
      </p:cxnSp>
      <p:sp>
        <p:nvSpPr>
          <p:cNvPr id="13" name="Title 12">
            <a:extLst>
              <a:ext uri="{FF2B5EF4-FFF2-40B4-BE49-F238E27FC236}">
                <a16:creationId xmlns:a16="http://schemas.microsoft.com/office/drawing/2014/main" id="{C48ABC0C-5E09-4171-96B7-38B10F738115}"/>
              </a:ext>
            </a:extLst>
          </p:cNvPr>
          <p:cNvSpPr>
            <a:spLocks noGrp="1"/>
          </p:cNvSpPr>
          <p:nvPr>
            <p:ph type="title"/>
          </p:nvPr>
        </p:nvSpPr>
        <p:spPr/>
        <p:txBody>
          <a:bodyPr>
            <a:normAutofit/>
          </a:bodyPr>
          <a:lstStyle>
            <a:lvl1pPr algn="ctr">
              <a:defRPr lang="en-US" sz="4000" kern="1200" dirty="0" smtClean="0">
                <a:solidFill>
                  <a:srgbClr val="282829"/>
                </a:solidFill>
                <a:latin typeface="Copse" panose="02000503080000020004" pitchFamily="2" charset="0"/>
                <a:ea typeface="+mj-ea"/>
                <a:cs typeface="+mj-cs"/>
              </a:defRPr>
            </a:lvl1pPr>
          </a:lstStyle>
          <a:p>
            <a:r>
              <a:rPr lang="en-US"/>
              <a:t>Click to edit Master title style</a:t>
            </a:r>
          </a:p>
        </p:txBody>
      </p:sp>
      <p:sp>
        <p:nvSpPr>
          <p:cNvPr id="9" name="Text Placeholder 4">
            <a:extLst>
              <a:ext uri="{FF2B5EF4-FFF2-40B4-BE49-F238E27FC236}">
                <a16:creationId xmlns:a16="http://schemas.microsoft.com/office/drawing/2014/main" id="{5DB681E4-ED2A-464A-9CFD-168B8A5C8B20}"/>
              </a:ext>
            </a:extLst>
          </p:cNvPr>
          <p:cNvSpPr>
            <a:spLocks noGrp="1"/>
          </p:cNvSpPr>
          <p:nvPr>
            <p:ph type="body" sz="quarter" idx="10" hasCustomPrompt="1"/>
          </p:nvPr>
        </p:nvSpPr>
        <p:spPr>
          <a:xfrm>
            <a:off x="0" y="4490362"/>
            <a:ext cx="12192000" cy="898068"/>
          </a:xfrm>
          <a:solidFill>
            <a:srgbClr val="5A4969"/>
          </a:solidFill>
        </p:spPr>
        <p:txBody>
          <a:bodyPr lIns="274320" anchor="ctr" anchorCtr="0">
            <a:normAutofit/>
          </a:bodyPr>
          <a:lstStyle>
            <a:lvl1pPr marL="0" indent="0" algn="ctr">
              <a:spcBef>
                <a:spcPts val="600"/>
              </a:spcBef>
              <a:buClr>
                <a:schemeClr val="bg1"/>
              </a:buClr>
              <a:buFontTx/>
              <a:buNone/>
              <a:defRPr sz="4000" b="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71450" indent="0">
              <a:buFontTx/>
              <a:buNone/>
              <a:defRPr sz="1600"/>
            </a:lvl2pPr>
          </a:lstStyle>
          <a:p>
            <a:pPr marL="0" indent="0">
              <a:spcBef>
                <a:spcPts val="600"/>
              </a:spcBef>
              <a:buClr>
                <a:schemeClr val="bg1"/>
              </a:buClr>
              <a:buNone/>
            </a:pPr>
            <a:r>
              <a:rPr lang="en-US" sz="2400" kern="0">
                <a:solidFill>
                  <a:schemeClr val="bg1"/>
                </a:solidFill>
              </a:rPr>
              <a:t>“Quote” – adjust box size, font size, transparency, location as needed</a:t>
            </a:r>
          </a:p>
        </p:txBody>
      </p:sp>
      <p:sp>
        <p:nvSpPr>
          <p:cNvPr id="10" name="Slide Number Placeholder 5">
            <a:extLst>
              <a:ext uri="{FF2B5EF4-FFF2-40B4-BE49-F238E27FC236}">
                <a16:creationId xmlns:a16="http://schemas.microsoft.com/office/drawing/2014/main" id="{2B17C269-59F4-4DE2-8EB1-443ABBA315D7}"/>
              </a:ext>
            </a:extLst>
          </p:cNvPr>
          <p:cNvSpPr>
            <a:spLocks noGrp="1"/>
          </p:cNvSpPr>
          <p:nvPr>
            <p:ph type="sldNum" sz="quarter" idx="12"/>
          </p:nvPr>
        </p:nvSpPr>
        <p:spPr>
          <a:xfrm>
            <a:off x="179614" y="6310315"/>
            <a:ext cx="2743200" cy="365125"/>
          </a:xfrm>
        </p:spPr>
        <p:txBody>
          <a:bodyPr/>
          <a:lstStyle>
            <a:lvl1pPr algn="l">
              <a:defRPr>
                <a:solidFill>
                  <a:srgbClr val="5A4969"/>
                </a:solidFill>
                <a:latin typeface="Open Sans" panose="020B0606030504020204" pitchFamily="34" charset="0"/>
                <a:ea typeface="Open Sans" panose="020B0606030504020204" pitchFamily="34" charset="0"/>
                <a:cs typeface="Open Sans" panose="020B0606030504020204" pitchFamily="34" charset="0"/>
              </a:defRPr>
            </a:lvl1pPr>
          </a:lstStyle>
          <a:p>
            <a:fld id="{500FB7AD-D6FE-4D15-A236-86CF7C99A1C4}" type="slidenum">
              <a:rPr lang="en-US" smtClean="0"/>
              <a:pPr/>
              <a:t>‹#›</a:t>
            </a:fld>
            <a:endParaRPr lang="en-US"/>
          </a:p>
        </p:txBody>
      </p:sp>
    </p:spTree>
    <p:extLst>
      <p:ext uri="{BB962C8B-B14F-4D97-AF65-F5344CB8AC3E}">
        <p14:creationId xmlns:p14="http://schemas.microsoft.com/office/powerpoint/2010/main" val="110599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8DEF0-5EE6-4EDD-AC55-CDDD6DC31289}" type="datetimeFigureOut">
              <a:rPr lang="en-US" smtClean="0"/>
              <a:t>4/4/22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3CA7BD-4C76-453A-BD69-5F4814F3506F}" type="slidenum">
              <a:rPr lang="en-US" smtClean="0"/>
              <a:t>‹#›</a:t>
            </a:fld>
            <a:endParaRPr lang="en-US" dirty="0"/>
          </a:p>
        </p:txBody>
      </p:sp>
    </p:spTree>
    <p:extLst>
      <p:ext uri="{BB962C8B-B14F-4D97-AF65-F5344CB8AC3E}">
        <p14:creationId xmlns:p14="http://schemas.microsoft.com/office/powerpoint/2010/main" val="2828831275"/>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3CA7BD-4C76-453A-BD69-5F4814F3506F}" type="slidenum">
              <a:rPr lang="en-US" smtClean="0"/>
              <a:t>‹#›</a:t>
            </a:fld>
            <a:endParaRPr lang="en-US" dirty="0"/>
          </a:p>
        </p:txBody>
      </p:sp>
    </p:spTree>
    <p:extLst>
      <p:ext uri="{BB962C8B-B14F-4D97-AF65-F5344CB8AC3E}">
        <p14:creationId xmlns:p14="http://schemas.microsoft.com/office/powerpoint/2010/main" val="1809482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C3CA7BD-4C76-453A-BD69-5F4814F3506F}" type="slidenum">
              <a:rPr lang="en-US" smtClean="0"/>
              <a:t>‹#›</a:t>
            </a:fld>
            <a:endParaRPr lang="en-US" dirty="0"/>
          </a:p>
        </p:txBody>
      </p:sp>
    </p:spTree>
    <p:extLst>
      <p:ext uri="{BB962C8B-B14F-4D97-AF65-F5344CB8AC3E}">
        <p14:creationId xmlns:p14="http://schemas.microsoft.com/office/powerpoint/2010/main" val="3584633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C3CA7BD-4C76-453A-BD69-5F4814F3506F}" type="slidenum">
              <a:rPr lang="en-US" smtClean="0"/>
              <a:t>‹#›</a:t>
            </a:fld>
            <a:endParaRPr lang="en-US" dirty="0"/>
          </a:p>
        </p:txBody>
      </p:sp>
    </p:spTree>
    <p:extLst>
      <p:ext uri="{BB962C8B-B14F-4D97-AF65-F5344CB8AC3E}">
        <p14:creationId xmlns:p14="http://schemas.microsoft.com/office/powerpoint/2010/main" val="3198304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C3CA7BD-4C76-453A-BD69-5F4814F3506F}" type="slidenum">
              <a:rPr lang="en-US" smtClean="0"/>
              <a:t>‹#›</a:t>
            </a:fld>
            <a:endParaRPr lang="en-US" dirty="0"/>
          </a:p>
        </p:txBody>
      </p:sp>
    </p:spTree>
    <p:extLst>
      <p:ext uri="{BB962C8B-B14F-4D97-AF65-F5344CB8AC3E}">
        <p14:creationId xmlns:p14="http://schemas.microsoft.com/office/powerpoint/2010/main" val="4267218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A8DEF0-5EE6-4EDD-AC55-CDDD6DC31289}" type="datetimeFigureOut">
              <a:rPr lang="en-US" smtClean="0"/>
              <a:t>4/4/22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C3CA7BD-4C76-453A-BD69-5F4814F3506F}" type="slidenum">
              <a:rPr lang="en-US" smtClean="0"/>
              <a:t>‹#›</a:t>
            </a:fld>
            <a:endParaRPr lang="en-US" dirty="0"/>
          </a:p>
        </p:txBody>
      </p:sp>
    </p:spTree>
    <p:extLst>
      <p:ext uri="{BB962C8B-B14F-4D97-AF65-F5344CB8AC3E}">
        <p14:creationId xmlns:p14="http://schemas.microsoft.com/office/powerpoint/2010/main" val="3882991344"/>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C3CA7BD-4C76-453A-BD69-5F4814F3506F}" type="slidenum">
              <a:rPr lang="en-US" smtClean="0"/>
              <a:t>‹#›</a:t>
            </a:fld>
            <a:endParaRPr lang="en-US" dirty="0"/>
          </a:p>
        </p:txBody>
      </p:sp>
    </p:spTree>
    <p:extLst>
      <p:ext uri="{BB962C8B-B14F-4D97-AF65-F5344CB8AC3E}">
        <p14:creationId xmlns:p14="http://schemas.microsoft.com/office/powerpoint/2010/main" val="4291886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C3CA7BD-4C76-453A-BD69-5F4814F3506F}" type="slidenum">
              <a:rPr lang="en-US" smtClean="0"/>
              <a:t>‹#›</a:t>
            </a:fld>
            <a:endParaRPr lang="en-US" dirty="0"/>
          </a:p>
        </p:txBody>
      </p:sp>
    </p:spTree>
    <p:extLst>
      <p:ext uri="{BB962C8B-B14F-4D97-AF65-F5344CB8AC3E}">
        <p14:creationId xmlns:p14="http://schemas.microsoft.com/office/powerpoint/2010/main" val="2105284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A8DEF0-5EE6-4EDD-AC55-CDDD6DC31289}" type="datetimeFigureOut">
              <a:rPr lang="en-US" smtClean="0"/>
              <a:t>4/4/22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3CA7BD-4C76-453A-BD69-5F4814F3506F}" type="slidenum">
              <a:rPr lang="en-US" smtClean="0"/>
              <a:t>‹#›</a:t>
            </a:fld>
            <a:endParaRPr lang="en-US" dirty="0"/>
          </a:p>
        </p:txBody>
      </p:sp>
    </p:spTree>
    <p:extLst>
      <p:ext uri="{BB962C8B-B14F-4D97-AF65-F5344CB8AC3E}">
        <p14:creationId xmlns:p14="http://schemas.microsoft.com/office/powerpoint/2010/main" val="42445505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55" r:id="rId13"/>
    <p:sldLayoutId id="2147483674"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31.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11.xml"/><Relationship Id="rId16" Type="http://schemas.openxmlformats.org/officeDocument/2006/relationships/image" Target="../media/image29.jpeg"/><Relationship Id="rId1" Type="http://schemas.openxmlformats.org/officeDocument/2006/relationships/slideLayout" Target="../slideLayouts/slideLayout12.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eg"/><Relationship Id="rId15" Type="http://schemas.openxmlformats.org/officeDocument/2006/relationships/image" Target="../media/image28.jpe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hyperlink" Target="https://actdatabase.mygreenlab.org/"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bpiworld.org/" TargetMode="External"/><Relationship Id="rId7" Type="http://schemas.openxmlformats.org/officeDocument/2006/relationships/hyperlink" Target="https://www.epa.gov/watersense" TargetMode="External"/><Relationship Id="rId12"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hyperlink" Target="https://www.ul.com/resources/ul-greenguard-certification-program" TargetMode="External"/><Relationship Id="rId11" Type="http://schemas.openxmlformats.org/officeDocument/2006/relationships/image" Target="../media/image38.png"/><Relationship Id="rId5" Type="http://schemas.openxmlformats.org/officeDocument/2006/relationships/hyperlink" Target="https://www.energystar.gov/" TargetMode="External"/><Relationship Id="rId10" Type="http://schemas.openxmlformats.org/officeDocument/2006/relationships/image" Target="../media/image37.png"/><Relationship Id="rId4" Type="http://schemas.openxmlformats.org/officeDocument/2006/relationships/hyperlink" Target="https://www.c2ccertified.org/" TargetMode="External"/><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hyperlink" Target="http://assets.thermofisher.com/TFS-Assets/BID/brochures/thermo-fisher-zero-waste-2020-guide.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www.thermofisher.com/us/en/home/products-and-services/supply-center.html?cid=CDT_GoogleAdsense-CTALearnMore-SupplyCenter&amp;gclid=Cj0KCQjw0PWRBhDKARIsAPKHFGh8hYvAe0xxRY23szXqwsfuJ50lPYvKEMlvcYk_IXURXKFvQVTuSycaAqqtEALw_wcB"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ww.bio-rad.com/featured/en/setting-up-supply-center.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hyperlink" Target="https://sustainabilityadvantage.com/assessments/bsat/" TargetMode="Externa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hyperlink" Target="https://gcbs.sandia.gov/tools/cm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hyperlink" Target="https://www.mygreenlab.org/waste.html" TargetMode="External"/><Relationship Id="rId5" Type="http://schemas.openxmlformats.org/officeDocument/2006/relationships/hyperlink" Target="https://rheaply.com/" TargetMode="Externa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hyperlink" Target="https://www.udemy.com/course/sustainable-procurement/" TargetMode="External"/><Relationship Id="rId3" Type="http://schemas.openxmlformats.org/officeDocument/2006/relationships/image" Target="../media/image52.png"/><Relationship Id="rId7" Type="http://schemas.openxmlformats.org/officeDocument/2006/relationships/hyperlink" Target="https://www.sustainability.ei.columbia.edu/overview" TargetMode="External"/><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hyperlink" Target="https://www.sustainablepurchasing.org/" TargetMode="External"/><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hyperlink" Target="https://cambridge-online-executive-education.emeritus.org/circular-economy-sustainability-strategies?utm_source=Google&amp;utm_medium=c&amp;utm_term=%2Bcambridge%20%2Bcircular%20%2Beconomy&amp;utm_location=9002077&amp;utm_campaign=B-365D_WW_GG_SE_CCES_Brand&amp;utm_content=Brand_BBT-Circular&amp;gclid=CjwKCAiA78aNBhAlEiwA7B76py30hw5Up0-xFvolyDWSXuMenXcGrA4H2BwBrQq2wUQKjrDrLnctGBoCRk4QAvD_Bw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www.sigmaaldrich.com/US/en/search/green-alternatives?focus=products&amp;gclid=CjwKCAiA78aNBhAlEiwA7B76p4pmCZKPb_Q9FL8jad58JbMtDIrHHwu0Q2efwteIhijCym-Dnyd5RRoCNX8QAvD_BwE&amp;page=1&amp;perPage=30&amp;sort=relevance&amp;term=green%20alternatives&amp;type=product" TargetMode="External"/><Relationship Id="rId5" Type="http://schemas.openxmlformats.org/officeDocument/2006/relationships/image" Target="../media/image14.jpeg"/><Relationship Id="rId4" Type="http://schemas.openxmlformats.org/officeDocument/2006/relationships/hyperlink" Target="https://www.thermofisher.com/us/en/home/about-us/product-stewardship/greener-alternatives.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act.mygreenlab.org/"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hyperlink" Target="http://www.act.mygreenlab.org/"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B2BF10E-6C2A-4C36-8B3E-793D79F8550D}"/>
              </a:ext>
            </a:extLst>
          </p:cNvPr>
          <p:cNvSpPr txBox="1">
            <a:spLocks/>
          </p:cNvSpPr>
          <p:nvPr/>
        </p:nvSpPr>
        <p:spPr>
          <a:xfrm>
            <a:off x="377883" y="4463038"/>
            <a:ext cx="6029700" cy="1750859"/>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Aft>
                <a:spcPts val="600"/>
              </a:spcAft>
            </a:pPr>
            <a:r>
              <a:rPr lang="en-US" b="1" dirty="0">
                <a:solidFill>
                  <a:srgbClr val="3A302E"/>
                </a:solidFill>
                <a:latin typeface="Open Sans ExtraBold" panose="020B0606030504020204" pitchFamily="34" charset="0"/>
                <a:ea typeface="Open Sans ExtraBold" panose="020B0606030504020204" pitchFamily="34" charset="0"/>
                <a:cs typeface="Open Sans ExtraBold" panose="020B0606030504020204" pitchFamily="34" charset="0"/>
              </a:rPr>
              <a:t>Sustainable Purchasing and Resource </a:t>
            </a:r>
            <a:r>
              <a:rPr lang="en-US" b="1" dirty="0" err="1">
                <a:solidFill>
                  <a:srgbClr val="3A302E"/>
                </a:solidFill>
                <a:latin typeface="Open Sans ExtraBold" panose="020B0606030504020204" pitchFamily="34" charset="0"/>
                <a:ea typeface="Open Sans ExtraBold" panose="020B0606030504020204" pitchFamily="34" charset="0"/>
                <a:cs typeface="Open Sans ExtraBold" panose="020B0606030504020204" pitchFamily="34" charset="0"/>
              </a:rPr>
              <a:t>Managemetn</a:t>
            </a:r>
            <a:endParaRPr lang="en-US" b="1" dirty="0">
              <a:solidFill>
                <a:srgbClr val="3A302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ct val="120000"/>
              </a:lnSpc>
              <a:spcAft>
                <a:spcPts val="600"/>
              </a:spcAft>
            </a:pPr>
            <a:endParaRPr kumimoji="0" lang="en-US" sz="1800" b="0" i="0" u="none" strike="noStrike" kern="1200" cap="none" spc="0" normalizeH="0" baseline="0" noProof="0" dirty="0">
              <a:ln>
                <a:noFill/>
              </a:ln>
              <a:solidFill>
                <a:srgbClr val="3A302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Google Shape;127;g7bb4e9b812_0_0">
            <a:extLst>
              <a:ext uri="{FF2B5EF4-FFF2-40B4-BE49-F238E27FC236}">
                <a16:creationId xmlns:a16="http://schemas.microsoft.com/office/drawing/2014/main" id="{38ED4019-C5F0-4FCE-AAA6-2E2D059741B5}"/>
              </a:ext>
            </a:extLst>
          </p:cNvPr>
          <p:cNvSpPr txBox="1"/>
          <p:nvPr/>
        </p:nvSpPr>
        <p:spPr>
          <a:xfrm>
            <a:off x="158533" y="2182925"/>
            <a:ext cx="6468399" cy="4015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CA" b="1" dirty="0">
                <a:solidFill>
                  <a:srgbClr val="18975E"/>
                </a:solidFill>
                <a:latin typeface="Open Sans"/>
                <a:ea typeface="Open Sans"/>
                <a:cs typeface="Open Sans"/>
                <a:sym typeface="Open Sans"/>
              </a:rPr>
              <a:t>Building a global culture of sustainability in science</a:t>
            </a:r>
            <a:endParaRPr sz="2000" b="1" i="0" u="none" strike="noStrike" cap="none" dirty="0">
              <a:solidFill>
                <a:srgbClr val="18975E"/>
              </a:solidFill>
              <a:latin typeface="Arial"/>
              <a:ea typeface="Arial"/>
              <a:cs typeface="Arial"/>
              <a:sym typeface="Arial"/>
            </a:endParaRPr>
          </a:p>
        </p:txBody>
      </p:sp>
      <p:pic>
        <p:nvPicPr>
          <p:cNvPr id="7" name="Picture 6" descr="Logo&#10;&#10;Description automatically generated">
            <a:extLst>
              <a:ext uri="{FF2B5EF4-FFF2-40B4-BE49-F238E27FC236}">
                <a16:creationId xmlns:a16="http://schemas.microsoft.com/office/drawing/2014/main" id="{4D15A6EA-E5E7-4BFB-81BA-F4B0DA6C6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882" y="-158343"/>
            <a:ext cx="6029700" cy="3155543"/>
          </a:xfrm>
          <a:prstGeom prst="rect">
            <a:avLst/>
          </a:prstGeom>
        </p:spPr>
      </p:pic>
      <p:pic>
        <p:nvPicPr>
          <p:cNvPr id="9" name="Picture 8" descr="A picture containing grass, outdoor, sky, mountain&#10;&#10;Description automatically generated">
            <a:extLst>
              <a:ext uri="{FF2B5EF4-FFF2-40B4-BE49-F238E27FC236}">
                <a16:creationId xmlns:a16="http://schemas.microsoft.com/office/drawing/2014/main" id="{716D4B64-609A-4DE8-A30B-775152C601BE}"/>
              </a:ext>
            </a:extLst>
          </p:cNvPr>
          <p:cNvPicPr>
            <a:picLocks noChangeAspect="1"/>
          </p:cNvPicPr>
          <p:nvPr/>
        </p:nvPicPr>
        <p:blipFill rotWithShape="1">
          <a:blip r:embed="rId4"/>
          <a:srcRect l="37609" t="1283" r="18007" b="154"/>
          <a:stretch/>
        </p:blipFill>
        <p:spPr>
          <a:xfrm>
            <a:off x="6696075" y="0"/>
            <a:ext cx="5495926" cy="6858000"/>
          </a:xfrm>
          <a:prstGeom prst="rect">
            <a:avLst/>
          </a:prstGeom>
        </p:spPr>
      </p:pic>
    </p:spTree>
    <p:extLst>
      <p:ext uri="{BB962C8B-B14F-4D97-AF65-F5344CB8AC3E}">
        <p14:creationId xmlns:p14="http://schemas.microsoft.com/office/powerpoint/2010/main" val="41299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48C9CC6D-D7DE-4596-B863-DEB62FB93407}"/>
              </a:ext>
            </a:extLst>
          </p:cNvPr>
          <p:cNvCxnSpPr>
            <a:cxnSpLocks/>
          </p:cNvCxnSpPr>
          <p:nvPr/>
        </p:nvCxnSpPr>
        <p:spPr>
          <a:xfrm>
            <a:off x="0" y="6112283"/>
            <a:ext cx="12192000" cy="0"/>
          </a:xfrm>
          <a:prstGeom prst="line">
            <a:avLst/>
          </a:prstGeom>
          <a:ln w="28575">
            <a:solidFill>
              <a:srgbClr val="322F31"/>
            </a:solidFill>
          </a:ln>
        </p:spPr>
        <p:style>
          <a:lnRef idx="1">
            <a:schemeClr val="accent1"/>
          </a:lnRef>
          <a:fillRef idx="0">
            <a:schemeClr val="accent1"/>
          </a:fillRef>
          <a:effectRef idx="0">
            <a:schemeClr val="accent1"/>
          </a:effectRef>
          <a:fontRef idx="minor">
            <a:schemeClr val="tx1"/>
          </a:fontRef>
        </p:style>
      </p:cxnSp>
      <p:sp>
        <p:nvSpPr>
          <p:cNvPr id="19" name="Slide Number Placeholder 12">
            <a:extLst>
              <a:ext uri="{FF2B5EF4-FFF2-40B4-BE49-F238E27FC236}">
                <a16:creationId xmlns:a16="http://schemas.microsoft.com/office/drawing/2014/main" id="{CF6117CB-73C5-4A1F-ABB9-1727816C50FF}"/>
              </a:ext>
            </a:extLst>
          </p:cNvPr>
          <p:cNvSpPr>
            <a:spLocks noGrp="1"/>
          </p:cNvSpPr>
          <p:nvPr>
            <p:ph type="sldNum" sz="quarter" idx="4"/>
          </p:nvPr>
        </p:nvSpPr>
        <p:spPr/>
        <p:txBody>
          <a:bodyPr/>
          <a:lstStyle/>
          <a:p>
            <a:pPr algn="l"/>
            <a:fld id="{0C3CA7BD-4C76-453A-BD69-5F4814F3506F}" type="slidenum">
              <a:rPr lang="en-US" sz="140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lgn="l"/>
              <a:t>10</a:t>
            </a:fld>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0A9A678D-DE15-4D37-8DC0-F7D09137A513}"/>
              </a:ext>
            </a:extLst>
          </p:cNvPr>
          <p:cNvSpPr>
            <a:spLocks noGrp="1"/>
          </p:cNvSpPr>
          <p:nvPr>
            <p:ph type="title"/>
          </p:nvPr>
        </p:nvSpPr>
        <p:spPr/>
        <p:txBody>
          <a:bodyPr/>
          <a:lstStyle/>
          <a:p>
            <a:r>
              <a:rPr lang="en-US" dirty="0"/>
              <a:t>Reading the ACT Label</a:t>
            </a:r>
          </a:p>
        </p:txBody>
      </p:sp>
      <p:grpSp>
        <p:nvGrpSpPr>
          <p:cNvPr id="6" name="Group 5">
            <a:extLst>
              <a:ext uri="{FF2B5EF4-FFF2-40B4-BE49-F238E27FC236}">
                <a16:creationId xmlns:a16="http://schemas.microsoft.com/office/drawing/2014/main" id="{7035F832-EE09-47F4-A206-903418D97380}"/>
              </a:ext>
            </a:extLst>
          </p:cNvPr>
          <p:cNvGrpSpPr/>
          <p:nvPr/>
        </p:nvGrpSpPr>
        <p:grpSpPr>
          <a:xfrm>
            <a:off x="6488004" y="212143"/>
            <a:ext cx="5399196" cy="5955928"/>
            <a:chOff x="6419044" y="120930"/>
            <a:chExt cx="5759836" cy="6353754"/>
          </a:xfrm>
        </p:grpSpPr>
        <p:sp>
          <p:nvSpPr>
            <p:cNvPr id="15" name="Slide Number Placeholder 22">
              <a:extLst>
                <a:ext uri="{FF2B5EF4-FFF2-40B4-BE49-F238E27FC236}">
                  <a16:creationId xmlns:a16="http://schemas.microsoft.com/office/drawing/2014/main" id="{8F1EA1DB-714D-4349-A18D-3B2A4A1C8E29}"/>
                </a:ext>
              </a:extLst>
            </p:cNvPr>
            <p:cNvSpPr txBox="1">
              <a:spLocks/>
            </p:cNvSpPr>
            <p:nvPr/>
          </p:nvSpPr>
          <p:spPr>
            <a:xfrm>
              <a:off x="11202113" y="6038440"/>
              <a:ext cx="505398" cy="436244"/>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C0F0FA-18F4-4A27-8656-72C919EAE300}" type="slidenum">
                <a:rPr lang="en-US" smtClean="0">
                  <a:latin typeface="Open Sans" panose="020B0606030504020204" pitchFamily="34" charset="0"/>
                  <a:ea typeface="Open Sans" panose="020B0606030504020204" pitchFamily="34" charset="0"/>
                  <a:cs typeface="Open Sans" panose="020B0606030504020204" pitchFamily="34" charset="0"/>
                </a:rPr>
                <a:pPr/>
                <a:t>10</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20" name="Picture 19" descr="A screenshot of a cell phone&#10;&#10;Description automatically generated">
              <a:extLst>
                <a:ext uri="{FF2B5EF4-FFF2-40B4-BE49-F238E27FC236}">
                  <a16:creationId xmlns:a16="http://schemas.microsoft.com/office/drawing/2014/main" id="{AF61629C-DBAD-404B-913C-FA6D142AA4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19044" y="120930"/>
              <a:ext cx="3240912" cy="6146157"/>
            </a:xfrm>
            <a:prstGeom prst="rect">
              <a:avLst/>
            </a:prstGeom>
          </p:spPr>
        </p:pic>
        <p:cxnSp>
          <p:nvCxnSpPr>
            <p:cNvPr id="27" name="Straight Connector 26">
              <a:extLst>
                <a:ext uri="{FF2B5EF4-FFF2-40B4-BE49-F238E27FC236}">
                  <a16:creationId xmlns:a16="http://schemas.microsoft.com/office/drawing/2014/main" id="{9A8AB224-D827-48AC-BF17-7FE9B4526E66}"/>
                </a:ext>
              </a:extLst>
            </p:cNvPr>
            <p:cNvCxnSpPr>
              <a:cxnSpLocks/>
              <a:stCxn id="43" idx="3"/>
              <a:endCxn id="29" idx="1"/>
            </p:cNvCxnSpPr>
            <p:nvPr/>
          </p:nvCxnSpPr>
          <p:spPr bwMode="auto">
            <a:xfrm flipV="1">
              <a:off x="9624229" y="1009460"/>
              <a:ext cx="484052" cy="856450"/>
            </a:xfrm>
            <a:prstGeom prst="line">
              <a:avLst/>
            </a:prstGeom>
            <a:noFill/>
            <a:ln w="57150" cap="flat" cmpd="sng" algn="ctr">
              <a:solidFill>
                <a:srgbClr val="DD8F80"/>
              </a:solidFill>
              <a:prstDash val="solid"/>
              <a:round/>
              <a:headEnd type="none" w="med" len="med"/>
              <a:tailEnd type="none" w="med" len="med"/>
            </a:ln>
            <a:effectLst/>
          </p:spPr>
        </p:cxnSp>
        <p:sp>
          <p:nvSpPr>
            <p:cNvPr id="29" name="TextBox 28">
              <a:extLst>
                <a:ext uri="{FF2B5EF4-FFF2-40B4-BE49-F238E27FC236}">
                  <a16:creationId xmlns:a16="http://schemas.microsoft.com/office/drawing/2014/main" id="{1402AF4C-7A84-41A3-BA6B-7BC02FA2564C}"/>
                </a:ext>
              </a:extLst>
            </p:cNvPr>
            <p:cNvSpPr txBox="1"/>
            <p:nvPr/>
          </p:nvSpPr>
          <p:spPr>
            <a:xfrm>
              <a:off x="10108281" y="701646"/>
              <a:ext cx="2070599" cy="615627"/>
            </a:xfrm>
            <a:prstGeom prst="rect">
              <a:avLst/>
            </a:prstGeom>
            <a:noFill/>
          </p:spPr>
          <p:txBody>
            <a:bodyPr wrap="square" rtlCol="0">
              <a:spAutoFit/>
            </a:bodyPr>
            <a:lstStyle/>
            <a:p>
              <a:pPr defTabSz="522123">
                <a:defRPr/>
              </a:pPr>
              <a:r>
                <a:rPr lang="en-US" sz="1050" dirty="0">
                  <a:latin typeface="Open Sans" panose="020B0606030504020204" pitchFamily="34" charset="0"/>
                  <a:ea typeface="Open Sans" panose="020B0606030504020204" pitchFamily="34" charset="0"/>
                  <a:cs typeface="Open Sans" panose="020B0606030504020204" pitchFamily="34" charset="0"/>
                </a:rPr>
                <a:t>Simple color scale indicates environmental impact, with values on a scale of 1 to 10</a:t>
              </a:r>
            </a:p>
          </p:txBody>
        </p:sp>
        <p:cxnSp>
          <p:nvCxnSpPr>
            <p:cNvPr id="30" name="Straight Connector 29">
              <a:extLst>
                <a:ext uri="{FF2B5EF4-FFF2-40B4-BE49-F238E27FC236}">
                  <a16:creationId xmlns:a16="http://schemas.microsoft.com/office/drawing/2014/main" id="{7D7DE673-0EA5-482A-A55B-78A82BB09151}"/>
                </a:ext>
              </a:extLst>
            </p:cNvPr>
            <p:cNvCxnSpPr>
              <a:cxnSpLocks/>
              <a:stCxn id="32" idx="3"/>
              <a:endCxn id="31" idx="1"/>
            </p:cNvCxnSpPr>
            <p:nvPr/>
          </p:nvCxnSpPr>
          <p:spPr bwMode="auto">
            <a:xfrm flipV="1">
              <a:off x="9556189" y="3420111"/>
              <a:ext cx="552091" cy="673427"/>
            </a:xfrm>
            <a:prstGeom prst="line">
              <a:avLst/>
            </a:prstGeom>
            <a:noFill/>
            <a:ln w="57150" cap="flat" cmpd="sng" algn="ctr">
              <a:solidFill>
                <a:srgbClr val="5B496C"/>
              </a:solidFill>
              <a:prstDash val="solid"/>
              <a:round/>
              <a:headEnd type="none" w="med" len="med"/>
              <a:tailEnd type="none" w="med" len="med"/>
            </a:ln>
            <a:effectLst/>
          </p:spPr>
        </p:cxnSp>
        <p:sp>
          <p:nvSpPr>
            <p:cNvPr id="31" name="TextBox 30">
              <a:extLst>
                <a:ext uri="{FF2B5EF4-FFF2-40B4-BE49-F238E27FC236}">
                  <a16:creationId xmlns:a16="http://schemas.microsoft.com/office/drawing/2014/main" id="{7A77989F-B6CE-4BA1-8F1E-B5823686CC79}"/>
                </a:ext>
              </a:extLst>
            </p:cNvPr>
            <p:cNvSpPr txBox="1"/>
            <p:nvPr/>
          </p:nvSpPr>
          <p:spPr>
            <a:xfrm>
              <a:off x="10108280" y="3026109"/>
              <a:ext cx="2070599" cy="788003"/>
            </a:xfrm>
            <a:prstGeom prst="rect">
              <a:avLst/>
            </a:prstGeom>
            <a:noFill/>
          </p:spPr>
          <p:txBody>
            <a:bodyPr wrap="square" rtlCol="0">
              <a:spAutoFit/>
            </a:bodyPr>
            <a:lstStyle/>
            <a:p>
              <a:pPr defTabSz="522123">
                <a:defRPr/>
              </a:pPr>
              <a:r>
                <a:rPr lang="en-US" sz="1050" dirty="0">
                  <a:latin typeface="Open Sans" panose="020B0606030504020204" pitchFamily="34" charset="0"/>
                  <a:ea typeface="Open Sans" panose="020B0606030504020204" pitchFamily="34" charset="0"/>
                  <a:cs typeface="Open Sans" panose="020B0606030504020204" pitchFamily="34" charset="0"/>
                </a:rPr>
                <a:t>Energy and water consumption data help drive sustainable lab practices</a:t>
              </a:r>
            </a:p>
          </p:txBody>
        </p:sp>
        <p:sp>
          <p:nvSpPr>
            <p:cNvPr id="32" name="Rectangle 31">
              <a:extLst>
                <a:ext uri="{FF2B5EF4-FFF2-40B4-BE49-F238E27FC236}">
                  <a16:creationId xmlns:a16="http://schemas.microsoft.com/office/drawing/2014/main" id="{C9C69390-868E-4ECD-9D8D-1F4AADD2D5F0}"/>
                </a:ext>
              </a:extLst>
            </p:cNvPr>
            <p:cNvSpPr/>
            <p:nvPr/>
          </p:nvSpPr>
          <p:spPr bwMode="auto">
            <a:xfrm>
              <a:off x="9099307" y="3835342"/>
              <a:ext cx="456882" cy="516393"/>
            </a:xfrm>
            <a:prstGeom prst="rect">
              <a:avLst/>
            </a:prstGeom>
            <a:noFill/>
            <a:ln w="57150" cap="flat" cmpd="sng" algn="ctr">
              <a:solidFill>
                <a:srgbClr val="5B496C"/>
              </a:solidFill>
              <a:prstDash val="solid"/>
              <a:round/>
              <a:headEnd type="none" w="med" len="med"/>
              <a:tailEnd type="none" w="med" len="med"/>
            </a:ln>
            <a:effectLst/>
          </p:spPr>
          <p:txBody>
            <a:bodyPr vert="horz" wrap="square" lIns="52206" tIns="26104" rIns="52206" bIns="26104" numCol="1" rtlCol="0" anchor="t" anchorCtr="0" compatLnSpc="1">
              <a:prstTxWarp prst="textNoShape">
                <a:avLst/>
              </a:prstTxWarp>
            </a:bodyPr>
            <a:lstStyle/>
            <a:p>
              <a:pPr defTabSz="522123" eaLnBrk="0" fontAlgn="base" hangingPunct="0">
                <a:spcBef>
                  <a:spcPct val="0"/>
                </a:spcBef>
                <a:spcAft>
                  <a:spcPct val="0"/>
                </a:spcAft>
                <a:defRPr/>
              </a:pPr>
              <a:endParaRPr lang="en-US" sz="400" dirty="0">
                <a:latin typeface="Arial" pitchFamily="124" charset="0"/>
              </a:endParaRPr>
            </a:p>
          </p:txBody>
        </p:sp>
        <p:cxnSp>
          <p:nvCxnSpPr>
            <p:cNvPr id="33" name="Straight Connector 32">
              <a:extLst>
                <a:ext uri="{FF2B5EF4-FFF2-40B4-BE49-F238E27FC236}">
                  <a16:creationId xmlns:a16="http://schemas.microsoft.com/office/drawing/2014/main" id="{C059FFF9-C841-496A-BC62-A03768D01FF6}"/>
                </a:ext>
              </a:extLst>
            </p:cNvPr>
            <p:cNvCxnSpPr>
              <a:cxnSpLocks/>
              <a:stCxn id="34" idx="3"/>
              <a:endCxn id="35" idx="1"/>
            </p:cNvCxnSpPr>
            <p:nvPr/>
          </p:nvCxnSpPr>
          <p:spPr bwMode="auto">
            <a:xfrm flipV="1">
              <a:off x="9586040" y="2054594"/>
              <a:ext cx="522240" cy="1016579"/>
            </a:xfrm>
            <a:prstGeom prst="line">
              <a:avLst/>
            </a:prstGeom>
            <a:noFill/>
            <a:ln w="57150" cap="flat" cmpd="sng" algn="ctr">
              <a:solidFill>
                <a:srgbClr val="288AC7"/>
              </a:solidFill>
              <a:prstDash val="solid"/>
              <a:round/>
              <a:headEnd type="none" w="med" len="med"/>
              <a:tailEnd type="none" w="med" len="med"/>
            </a:ln>
            <a:effectLst/>
          </p:spPr>
        </p:cxnSp>
        <p:sp>
          <p:nvSpPr>
            <p:cNvPr id="34" name="Rectangle 33">
              <a:extLst>
                <a:ext uri="{FF2B5EF4-FFF2-40B4-BE49-F238E27FC236}">
                  <a16:creationId xmlns:a16="http://schemas.microsoft.com/office/drawing/2014/main" id="{42C45B8D-3AEB-433F-BEB7-21772E6D07CD}"/>
                </a:ext>
              </a:extLst>
            </p:cNvPr>
            <p:cNvSpPr/>
            <p:nvPr/>
          </p:nvSpPr>
          <p:spPr bwMode="auto">
            <a:xfrm>
              <a:off x="6477080" y="2920767"/>
              <a:ext cx="3108960" cy="300811"/>
            </a:xfrm>
            <a:prstGeom prst="rect">
              <a:avLst/>
            </a:prstGeom>
            <a:noFill/>
            <a:ln w="57150" cap="flat" cmpd="sng" algn="ctr">
              <a:solidFill>
                <a:srgbClr val="288AC7"/>
              </a:solidFill>
              <a:prstDash val="solid"/>
              <a:round/>
              <a:headEnd type="none" w="med" len="med"/>
              <a:tailEnd type="none" w="med" len="med"/>
            </a:ln>
            <a:effectLst/>
          </p:spPr>
          <p:txBody>
            <a:bodyPr vert="horz" wrap="square" lIns="52206" tIns="26104" rIns="52206" bIns="26104" numCol="1" rtlCol="0" anchor="t" anchorCtr="0" compatLnSpc="1">
              <a:prstTxWarp prst="textNoShape">
                <a:avLst/>
              </a:prstTxWarp>
            </a:bodyPr>
            <a:lstStyle/>
            <a:p>
              <a:pPr defTabSz="522123" eaLnBrk="0" fontAlgn="base" hangingPunct="0">
                <a:spcBef>
                  <a:spcPct val="0"/>
                </a:spcBef>
                <a:spcAft>
                  <a:spcPct val="0"/>
                </a:spcAft>
                <a:defRPr/>
              </a:pPr>
              <a:endParaRPr lang="en-US" sz="400" dirty="0">
                <a:latin typeface="Arial" pitchFamily="124" charset="0"/>
              </a:endParaRPr>
            </a:p>
          </p:txBody>
        </p:sp>
        <p:sp>
          <p:nvSpPr>
            <p:cNvPr id="35" name="TextBox 34">
              <a:extLst>
                <a:ext uri="{FF2B5EF4-FFF2-40B4-BE49-F238E27FC236}">
                  <a16:creationId xmlns:a16="http://schemas.microsoft.com/office/drawing/2014/main" id="{8F405827-402E-4F4C-AC7A-700CDB97A5A0}"/>
                </a:ext>
              </a:extLst>
            </p:cNvPr>
            <p:cNvSpPr txBox="1"/>
            <p:nvPr/>
          </p:nvSpPr>
          <p:spPr>
            <a:xfrm>
              <a:off x="10108280" y="1746780"/>
              <a:ext cx="2036615" cy="615627"/>
            </a:xfrm>
            <a:prstGeom prst="rect">
              <a:avLst/>
            </a:prstGeom>
            <a:noFill/>
          </p:spPr>
          <p:txBody>
            <a:bodyPr wrap="square" rtlCol="0">
              <a:spAutoFit/>
            </a:bodyPr>
            <a:lstStyle/>
            <a:p>
              <a:pPr defTabSz="522123">
                <a:defRPr/>
              </a:pPr>
              <a:r>
                <a:rPr lang="en-US" sz="1050" dirty="0">
                  <a:latin typeface="Open Sans" panose="020B0606030504020204" pitchFamily="34" charset="0"/>
                  <a:ea typeface="Open Sans" panose="020B0606030504020204" pitchFamily="34" charset="0"/>
                  <a:cs typeface="Open Sans" panose="020B0606030504020204" pitchFamily="34" charset="0"/>
                </a:rPr>
                <a:t>Additional information about categories available online</a:t>
              </a:r>
            </a:p>
          </p:txBody>
        </p:sp>
        <p:cxnSp>
          <p:nvCxnSpPr>
            <p:cNvPr id="36" name="Straight Connector 35">
              <a:extLst>
                <a:ext uri="{FF2B5EF4-FFF2-40B4-BE49-F238E27FC236}">
                  <a16:creationId xmlns:a16="http://schemas.microsoft.com/office/drawing/2014/main" id="{B709FCF4-BD46-4C9B-9B8C-4DB1BD6E6A37}"/>
                </a:ext>
              </a:extLst>
            </p:cNvPr>
            <p:cNvCxnSpPr>
              <a:cxnSpLocks/>
              <a:stCxn id="37" idx="3"/>
            </p:cNvCxnSpPr>
            <p:nvPr/>
          </p:nvCxnSpPr>
          <p:spPr bwMode="auto">
            <a:xfrm flipV="1">
              <a:off x="9586040" y="4776246"/>
              <a:ext cx="522240" cy="673778"/>
            </a:xfrm>
            <a:prstGeom prst="line">
              <a:avLst/>
            </a:prstGeom>
            <a:noFill/>
            <a:ln w="57150" cap="flat" cmpd="sng" algn="ctr">
              <a:solidFill>
                <a:srgbClr val="F28022"/>
              </a:solidFill>
              <a:prstDash val="solid"/>
              <a:round/>
              <a:headEnd type="none" w="med" len="med"/>
              <a:tailEnd type="none" w="med" len="med"/>
            </a:ln>
            <a:effectLst/>
          </p:spPr>
        </p:cxnSp>
        <p:sp>
          <p:nvSpPr>
            <p:cNvPr id="37" name="Rectangle 36">
              <a:extLst>
                <a:ext uri="{FF2B5EF4-FFF2-40B4-BE49-F238E27FC236}">
                  <a16:creationId xmlns:a16="http://schemas.microsoft.com/office/drawing/2014/main" id="{0F0196DA-4682-4209-8208-EC2A8CE6DFC8}"/>
                </a:ext>
              </a:extLst>
            </p:cNvPr>
            <p:cNvSpPr/>
            <p:nvPr/>
          </p:nvSpPr>
          <p:spPr bwMode="auto">
            <a:xfrm>
              <a:off x="6477080" y="5316923"/>
              <a:ext cx="3108960" cy="266201"/>
            </a:xfrm>
            <a:prstGeom prst="rect">
              <a:avLst/>
            </a:prstGeom>
            <a:noFill/>
            <a:ln w="57150" cap="flat" cmpd="sng" algn="ctr">
              <a:solidFill>
                <a:srgbClr val="F28022"/>
              </a:solidFill>
              <a:prstDash val="solid"/>
              <a:round/>
              <a:headEnd type="none" w="med" len="med"/>
              <a:tailEnd type="none" w="med" len="med"/>
            </a:ln>
            <a:effectLst/>
          </p:spPr>
          <p:txBody>
            <a:bodyPr vert="horz" wrap="square" lIns="52206" tIns="26104" rIns="52206" bIns="26104" numCol="1" rtlCol="0" anchor="t" anchorCtr="0" compatLnSpc="1">
              <a:prstTxWarp prst="textNoShape">
                <a:avLst/>
              </a:prstTxWarp>
            </a:bodyPr>
            <a:lstStyle/>
            <a:p>
              <a:pPr defTabSz="522123" eaLnBrk="0" fontAlgn="base" hangingPunct="0">
                <a:spcBef>
                  <a:spcPct val="0"/>
                </a:spcBef>
                <a:spcAft>
                  <a:spcPct val="0"/>
                </a:spcAft>
                <a:defRPr/>
              </a:pPr>
              <a:endParaRPr lang="en-US" sz="400" dirty="0">
                <a:latin typeface="Arial" pitchFamily="124" charset="0"/>
              </a:endParaRPr>
            </a:p>
          </p:txBody>
        </p:sp>
        <p:sp>
          <p:nvSpPr>
            <p:cNvPr id="38" name="TextBox 37">
              <a:extLst>
                <a:ext uri="{FF2B5EF4-FFF2-40B4-BE49-F238E27FC236}">
                  <a16:creationId xmlns:a16="http://schemas.microsoft.com/office/drawing/2014/main" id="{81D16969-2732-4DA3-9E50-DFDA548E19C2}"/>
                </a:ext>
              </a:extLst>
            </p:cNvPr>
            <p:cNvSpPr txBox="1"/>
            <p:nvPr/>
          </p:nvSpPr>
          <p:spPr>
            <a:xfrm>
              <a:off x="10108280" y="4419614"/>
              <a:ext cx="2036614" cy="443251"/>
            </a:xfrm>
            <a:prstGeom prst="rect">
              <a:avLst/>
            </a:prstGeom>
            <a:noFill/>
          </p:spPr>
          <p:txBody>
            <a:bodyPr wrap="square" rtlCol="0">
              <a:spAutoFit/>
            </a:bodyPr>
            <a:lstStyle/>
            <a:p>
              <a:pPr defTabSz="522123">
                <a:defRPr/>
              </a:pPr>
              <a:r>
                <a:rPr lang="en-US" sz="1050" dirty="0">
                  <a:latin typeface="Open Sans" panose="020B0606030504020204" pitchFamily="34" charset="0"/>
                  <a:ea typeface="Open Sans" panose="020B0606030504020204" pitchFamily="34" charset="0"/>
                  <a:cs typeface="Open Sans" panose="020B0606030504020204" pitchFamily="34" charset="0"/>
                </a:rPr>
                <a:t>Total Impact Factor enables quick comparisons</a:t>
              </a:r>
            </a:p>
          </p:txBody>
        </p:sp>
        <p:sp>
          <p:nvSpPr>
            <p:cNvPr id="39" name="Rectangle 38">
              <a:extLst>
                <a:ext uri="{FF2B5EF4-FFF2-40B4-BE49-F238E27FC236}">
                  <a16:creationId xmlns:a16="http://schemas.microsoft.com/office/drawing/2014/main" id="{1BED45A6-EE07-4589-9EBF-8325598E9680}"/>
                </a:ext>
              </a:extLst>
            </p:cNvPr>
            <p:cNvSpPr/>
            <p:nvPr/>
          </p:nvSpPr>
          <p:spPr bwMode="auto">
            <a:xfrm>
              <a:off x="6477080" y="5585567"/>
              <a:ext cx="3108960" cy="266201"/>
            </a:xfrm>
            <a:prstGeom prst="rect">
              <a:avLst/>
            </a:prstGeom>
            <a:noFill/>
            <a:ln w="57150" cap="flat" cmpd="sng" algn="ctr">
              <a:solidFill>
                <a:srgbClr val="352F2F"/>
              </a:solidFill>
              <a:prstDash val="solid"/>
              <a:round/>
              <a:headEnd type="none" w="med" len="med"/>
              <a:tailEnd type="none" w="med" len="med"/>
            </a:ln>
            <a:effectLst/>
          </p:spPr>
          <p:txBody>
            <a:bodyPr vert="horz" wrap="square" lIns="52206" tIns="26104" rIns="52206" bIns="26104" numCol="1" rtlCol="0" anchor="t" anchorCtr="0" compatLnSpc="1">
              <a:prstTxWarp prst="textNoShape">
                <a:avLst/>
              </a:prstTxWarp>
            </a:bodyPr>
            <a:lstStyle/>
            <a:p>
              <a:pPr defTabSz="522123" eaLnBrk="0" fontAlgn="base" hangingPunct="0">
                <a:spcBef>
                  <a:spcPct val="0"/>
                </a:spcBef>
                <a:spcAft>
                  <a:spcPct val="0"/>
                </a:spcAft>
                <a:defRPr/>
              </a:pPr>
              <a:endParaRPr lang="en-US" sz="400" dirty="0">
                <a:latin typeface="Arial" pitchFamily="124" charset="0"/>
              </a:endParaRPr>
            </a:p>
          </p:txBody>
        </p:sp>
        <p:sp>
          <p:nvSpPr>
            <p:cNvPr id="40" name="TextBox 39">
              <a:extLst>
                <a:ext uri="{FF2B5EF4-FFF2-40B4-BE49-F238E27FC236}">
                  <a16:creationId xmlns:a16="http://schemas.microsoft.com/office/drawing/2014/main" id="{CEB52E32-A5E7-4835-9F38-706D3AED7B74}"/>
                </a:ext>
              </a:extLst>
            </p:cNvPr>
            <p:cNvSpPr txBox="1"/>
            <p:nvPr/>
          </p:nvSpPr>
          <p:spPr>
            <a:xfrm>
              <a:off x="10108280" y="5648399"/>
              <a:ext cx="2070599" cy="615627"/>
            </a:xfrm>
            <a:prstGeom prst="rect">
              <a:avLst/>
            </a:prstGeom>
            <a:noFill/>
          </p:spPr>
          <p:txBody>
            <a:bodyPr wrap="square" rtlCol="0">
              <a:spAutoFit/>
            </a:bodyPr>
            <a:lstStyle/>
            <a:p>
              <a:pPr defTabSz="522123">
                <a:defRPr/>
              </a:pPr>
              <a:r>
                <a:rPr lang="en-US" sz="1050" dirty="0">
                  <a:latin typeface="Open Sans" panose="020B0606030504020204" pitchFamily="34" charset="0"/>
                  <a:ea typeface="Open Sans" panose="020B0606030504020204" pitchFamily="34" charset="0"/>
                  <a:cs typeface="Open Sans" panose="020B0606030504020204" pitchFamily="34" charset="0"/>
                </a:rPr>
                <a:t>Expiration date keeps data current and drives continuous improvement</a:t>
              </a:r>
            </a:p>
          </p:txBody>
        </p:sp>
        <p:cxnSp>
          <p:nvCxnSpPr>
            <p:cNvPr id="41" name="Straight Connector 40">
              <a:extLst>
                <a:ext uri="{FF2B5EF4-FFF2-40B4-BE49-F238E27FC236}">
                  <a16:creationId xmlns:a16="http://schemas.microsoft.com/office/drawing/2014/main" id="{601D8D28-5178-426C-BCE0-8600121D09E0}"/>
                </a:ext>
              </a:extLst>
            </p:cNvPr>
            <p:cNvCxnSpPr>
              <a:cxnSpLocks/>
              <a:stCxn id="39" idx="3"/>
            </p:cNvCxnSpPr>
            <p:nvPr/>
          </p:nvCxnSpPr>
          <p:spPr bwMode="auto">
            <a:xfrm>
              <a:off x="9586040" y="5718668"/>
              <a:ext cx="534697" cy="218272"/>
            </a:xfrm>
            <a:prstGeom prst="line">
              <a:avLst/>
            </a:prstGeom>
            <a:noFill/>
            <a:ln w="57150" cap="flat" cmpd="sng" algn="ctr">
              <a:solidFill>
                <a:srgbClr val="352F2F"/>
              </a:solidFill>
              <a:prstDash val="solid"/>
              <a:round/>
              <a:headEnd type="none" w="med" len="med"/>
              <a:tailEnd type="none" w="med" len="med"/>
            </a:ln>
            <a:effectLst/>
          </p:spPr>
        </p:cxnSp>
        <p:sp>
          <p:nvSpPr>
            <p:cNvPr id="43" name="Rectangle 42">
              <a:extLst>
                <a:ext uri="{FF2B5EF4-FFF2-40B4-BE49-F238E27FC236}">
                  <a16:creationId xmlns:a16="http://schemas.microsoft.com/office/drawing/2014/main" id="{B4893CBB-8D61-47C0-A515-F891B3601D91}"/>
                </a:ext>
              </a:extLst>
            </p:cNvPr>
            <p:cNvSpPr/>
            <p:nvPr/>
          </p:nvSpPr>
          <p:spPr>
            <a:xfrm>
              <a:off x="6483350" y="1659479"/>
              <a:ext cx="3140878" cy="412862"/>
            </a:xfrm>
            <a:prstGeom prst="rect">
              <a:avLst/>
            </a:prstGeom>
            <a:noFill/>
            <a:ln w="57150" cap="flat" cmpd="sng" algn="ctr">
              <a:solidFill>
                <a:srgbClr val="DD8F80"/>
              </a:solidFill>
              <a:prstDash val="solid"/>
              <a:round/>
              <a:headEnd type="none" w="med" len="med"/>
              <a:tailEnd type="none" w="med" len="med"/>
            </a:ln>
            <a:effectLst/>
          </p:spPr>
          <p:txBody>
            <a:bodyPr rtlCol="0" anchor="ctr"/>
            <a:lstStyle/>
            <a:p>
              <a:pPr algn="ctr"/>
              <a:endParaRPr lang="en-US" sz="1200" dirty="0"/>
            </a:p>
          </p:txBody>
        </p:sp>
      </p:grpSp>
      <p:sp>
        <p:nvSpPr>
          <p:cNvPr id="44" name="TextBox 43">
            <a:extLst>
              <a:ext uri="{FF2B5EF4-FFF2-40B4-BE49-F238E27FC236}">
                <a16:creationId xmlns:a16="http://schemas.microsoft.com/office/drawing/2014/main" id="{E94051F9-7F5C-4CEF-B6B9-C29221B15967}"/>
              </a:ext>
            </a:extLst>
          </p:cNvPr>
          <p:cNvSpPr txBox="1"/>
          <p:nvPr/>
        </p:nvSpPr>
        <p:spPr>
          <a:xfrm>
            <a:off x="902510" y="1205093"/>
            <a:ext cx="48014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LOWER NUMBER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LOWER ENVIRONMENTAL IMPACT</a:t>
            </a:r>
          </a:p>
        </p:txBody>
      </p:sp>
      <p:sp>
        <p:nvSpPr>
          <p:cNvPr id="45" name="TextBox 44">
            <a:extLst>
              <a:ext uri="{FF2B5EF4-FFF2-40B4-BE49-F238E27FC236}">
                <a16:creationId xmlns:a16="http://schemas.microsoft.com/office/drawing/2014/main" id="{B52C4CA7-279A-49C6-86B7-8BE91ABD18E5}"/>
              </a:ext>
            </a:extLst>
          </p:cNvPr>
          <p:cNvSpPr txBox="1"/>
          <p:nvPr/>
        </p:nvSpPr>
        <p:spPr>
          <a:xfrm>
            <a:off x="739383" y="3294216"/>
            <a:ext cx="107245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Lowest Score</a:t>
            </a:r>
          </a:p>
        </p:txBody>
      </p:sp>
      <p:sp>
        <p:nvSpPr>
          <p:cNvPr id="46" name="TextBox 45">
            <a:extLst>
              <a:ext uri="{FF2B5EF4-FFF2-40B4-BE49-F238E27FC236}">
                <a16:creationId xmlns:a16="http://schemas.microsoft.com/office/drawing/2014/main" id="{BE0441E9-EE45-48AA-9938-E5E7F3E4F505}"/>
              </a:ext>
            </a:extLst>
          </p:cNvPr>
          <p:cNvSpPr txBox="1"/>
          <p:nvPr/>
        </p:nvSpPr>
        <p:spPr>
          <a:xfrm>
            <a:off x="4683235" y="3292879"/>
            <a:ext cx="107245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Highest Score </a:t>
            </a:r>
          </a:p>
        </p:txBody>
      </p:sp>
      <p:grpSp>
        <p:nvGrpSpPr>
          <p:cNvPr id="47" name="Group 46">
            <a:extLst>
              <a:ext uri="{FF2B5EF4-FFF2-40B4-BE49-F238E27FC236}">
                <a16:creationId xmlns:a16="http://schemas.microsoft.com/office/drawing/2014/main" id="{E7AF3160-71AE-4961-88AF-0C6B40DCCC2B}"/>
              </a:ext>
            </a:extLst>
          </p:cNvPr>
          <p:cNvGrpSpPr/>
          <p:nvPr/>
        </p:nvGrpSpPr>
        <p:grpSpPr>
          <a:xfrm>
            <a:off x="1025048" y="2889887"/>
            <a:ext cx="4516163" cy="686561"/>
            <a:chOff x="426663" y="5967659"/>
            <a:chExt cx="4573353" cy="476131"/>
          </a:xfrm>
        </p:grpSpPr>
        <p:sp>
          <p:nvSpPr>
            <p:cNvPr id="48" name="Rectangle: Rounded Corners 47">
              <a:extLst>
                <a:ext uri="{FF2B5EF4-FFF2-40B4-BE49-F238E27FC236}">
                  <a16:creationId xmlns:a16="http://schemas.microsoft.com/office/drawing/2014/main" id="{67E15010-DF73-48D5-B1B5-69146ADC93D1}"/>
                </a:ext>
              </a:extLst>
            </p:cNvPr>
            <p:cNvSpPr/>
            <p:nvPr/>
          </p:nvSpPr>
          <p:spPr>
            <a:xfrm>
              <a:off x="426663" y="5967659"/>
              <a:ext cx="4573353" cy="439386"/>
            </a:xfrm>
            <a:prstGeom prst="roundRect">
              <a:avLst/>
            </a:prstGeom>
            <a:gradFill>
              <a:gsLst>
                <a:gs pos="0">
                  <a:srgbClr val="26955D"/>
                </a:gs>
                <a:gs pos="100000">
                  <a:srgbClr val="B5252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6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4A1AC919-A2CA-46B6-97B2-5DFAAA42F0AE}"/>
                </a:ext>
              </a:extLst>
            </p:cNvPr>
            <p:cNvSpPr txBox="1"/>
            <p:nvPr/>
          </p:nvSpPr>
          <p:spPr>
            <a:xfrm>
              <a:off x="525294" y="6074458"/>
              <a:ext cx="3112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sp>
          <p:nvSpPr>
            <p:cNvPr id="50" name="TextBox 49">
              <a:extLst>
                <a:ext uri="{FF2B5EF4-FFF2-40B4-BE49-F238E27FC236}">
                  <a16:creationId xmlns:a16="http://schemas.microsoft.com/office/drawing/2014/main" id="{8C5049F4-4C6C-4720-A93F-DF149F90E0D9}"/>
                </a:ext>
              </a:extLst>
            </p:cNvPr>
            <p:cNvSpPr txBox="1"/>
            <p:nvPr/>
          </p:nvSpPr>
          <p:spPr>
            <a:xfrm>
              <a:off x="4561895" y="6077624"/>
              <a:ext cx="438121" cy="2118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10</a:t>
              </a:r>
            </a:p>
          </p:txBody>
        </p:sp>
      </p:grpSp>
    </p:spTree>
    <p:extLst>
      <p:ext uri="{BB962C8B-B14F-4D97-AF65-F5344CB8AC3E}">
        <p14:creationId xmlns:p14="http://schemas.microsoft.com/office/powerpoint/2010/main" val="3478105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8" name="Picture 24">
            <a:extLst>
              <a:ext uri="{FF2B5EF4-FFF2-40B4-BE49-F238E27FC236}">
                <a16:creationId xmlns:a16="http://schemas.microsoft.com/office/drawing/2014/main" id="{E631375F-4229-47C0-95BA-671FFA271B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897" b="24898"/>
          <a:stretch/>
        </p:blipFill>
        <p:spPr bwMode="auto">
          <a:xfrm>
            <a:off x="10142070" y="4694693"/>
            <a:ext cx="923925" cy="315255"/>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12">
            <a:extLst>
              <a:ext uri="{FF2B5EF4-FFF2-40B4-BE49-F238E27FC236}">
                <a16:creationId xmlns:a16="http://schemas.microsoft.com/office/drawing/2014/main" id="{CF6117CB-73C5-4A1F-ABB9-1727816C50FF}"/>
              </a:ext>
            </a:extLst>
          </p:cNvPr>
          <p:cNvSpPr>
            <a:spLocks noGrp="1"/>
          </p:cNvSpPr>
          <p:nvPr>
            <p:ph type="sldNum" sz="quarter" idx="4"/>
          </p:nvPr>
        </p:nvSpPr>
        <p:spPr/>
        <p:txBody>
          <a:bodyPr/>
          <a:lstStyle/>
          <a:p>
            <a:pPr algn="l"/>
            <a:fld id="{0C3CA7BD-4C76-453A-BD69-5F4814F3506F}" type="slidenum">
              <a:rPr lang="en-US" sz="140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lgn="l"/>
              <a:t>11</a:t>
            </a:fld>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0A9A678D-DE15-4D37-8DC0-F7D09137A513}"/>
              </a:ext>
            </a:extLst>
          </p:cNvPr>
          <p:cNvSpPr>
            <a:spLocks noGrp="1"/>
          </p:cNvSpPr>
          <p:nvPr>
            <p:ph type="title"/>
          </p:nvPr>
        </p:nvSpPr>
        <p:spPr/>
        <p:txBody>
          <a:bodyPr/>
          <a:lstStyle/>
          <a:p>
            <a:r>
              <a:rPr lang="en-US" dirty="0"/>
              <a:t>ACT Categories</a:t>
            </a:r>
          </a:p>
        </p:txBody>
      </p:sp>
      <p:sp>
        <p:nvSpPr>
          <p:cNvPr id="12" name="Content Placeholder 2">
            <a:extLst>
              <a:ext uri="{FF2B5EF4-FFF2-40B4-BE49-F238E27FC236}">
                <a16:creationId xmlns:a16="http://schemas.microsoft.com/office/drawing/2014/main" id="{E00613CE-9EF4-45A5-AA47-B3F9A0D399FD}"/>
              </a:ext>
            </a:extLst>
          </p:cNvPr>
          <p:cNvSpPr txBox="1">
            <a:spLocks/>
          </p:cNvSpPr>
          <p:nvPr/>
        </p:nvSpPr>
        <p:spPr>
          <a:xfrm>
            <a:off x="990601" y="3284827"/>
            <a:ext cx="2743200" cy="19456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3A302E"/>
                </a:solidFill>
                <a:latin typeface="Open Sans" panose="020B0606030504020204" pitchFamily="34" charset="0"/>
                <a:ea typeface="Open Sans" panose="020B0606030504020204" pitchFamily="34" charset="0"/>
                <a:cs typeface="Open Sans" panose="020B0606030504020204" pitchFamily="34" charset="0"/>
              </a:rPr>
              <a:t>Tips, conical tubes, microcentrifuge tubes, screw tops, flasks, graduated cylinders and more!</a:t>
            </a:r>
          </a:p>
          <a:p>
            <a:endParaRPr lang="en-US" sz="14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a:p>
            <a:endParaRPr lang="en-US" sz="14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a:p>
            <a:endParaRPr lang="en-US" sz="14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7" name="Content Placeholder 31">
            <a:extLst>
              <a:ext uri="{FF2B5EF4-FFF2-40B4-BE49-F238E27FC236}">
                <a16:creationId xmlns:a16="http://schemas.microsoft.com/office/drawing/2014/main" id="{9A3327FE-1F3D-4D33-9907-2E1795D079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0600" y="1368922"/>
            <a:ext cx="2743200" cy="1784450"/>
          </a:xfrm>
          <a:prstGeom prst="rect">
            <a:avLst/>
          </a:prstGeom>
          <a:ln>
            <a:noFill/>
          </a:ln>
        </p:spPr>
      </p:pic>
      <p:sp>
        <p:nvSpPr>
          <p:cNvPr id="44" name="Rectangle 43">
            <a:extLst>
              <a:ext uri="{FF2B5EF4-FFF2-40B4-BE49-F238E27FC236}">
                <a16:creationId xmlns:a16="http://schemas.microsoft.com/office/drawing/2014/main" id="{8C081DE9-D833-4D0D-8CEB-C85ECA99E3FA}"/>
              </a:ext>
            </a:extLst>
          </p:cNvPr>
          <p:cNvSpPr/>
          <p:nvPr/>
        </p:nvSpPr>
        <p:spPr>
          <a:xfrm>
            <a:off x="990600" y="1368922"/>
            <a:ext cx="2743200" cy="41201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3E5A424-3F92-4C23-AF6C-5CC7F515C018}"/>
              </a:ext>
            </a:extLst>
          </p:cNvPr>
          <p:cNvSpPr/>
          <p:nvPr/>
        </p:nvSpPr>
        <p:spPr>
          <a:xfrm>
            <a:off x="990600" y="2439177"/>
            <a:ext cx="2743200" cy="707903"/>
          </a:xfrm>
          <a:prstGeom prst="rect">
            <a:avLst/>
          </a:prstGeom>
          <a:solidFill>
            <a:srgbClr val="57B6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BE92A695-9B70-40FF-B1A5-1091B37DE8C9}"/>
              </a:ext>
            </a:extLst>
          </p:cNvPr>
          <p:cNvSpPr txBox="1"/>
          <p:nvPr/>
        </p:nvSpPr>
        <p:spPr>
          <a:xfrm>
            <a:off x="990600" y="2562296"/>
            <a:ext cx="2743200" cy="461665"/>
          </a:xfrm>
          <a:prstGeom prst="rect">
            <a:avLst/>
          </a:prstGeom>
          <a:noFill/>
        </p:spPr>
        <p:txBody>
          <a:bodyPr wrap="square" rtlCol="0">
            <a:spAutoFit/>
          </a:bodyPr>
          <a:lstStyle/>
          <a:p>
            <a:pPr algn="ctr"/>
            <a:r>
              <a:rPr lang="en-US" sz="2400" b="1" dirty="0">
                <a:solidFill>
                  <a:schemeClr val="bg1"/>
                </a:solidFill>
              </a:rPr>
              <a:t>Consumables</a:t>
            </a:r>
          </a:p>
        </p:txBody>
      </p:sp>
      <p:pic>
        <p:nvPicPr>
          <p:cNvPr id="56" name="Content Placeholder 26">
            <a:extLst>
              <a:ext uri="{FF2B5EF4-FFF2-40B4-BE49-F238E27FC236}">
                <a16:creationId xmlns:a16="http://schemas.microsoft.com/office/drawing/2014/main" id="{C991BBE8-0966-4FDC-988F-A8403ACC7A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24400" y="1368922"/>
            <a:ext cx="2743200" cy="1784448"/>
          </a:xfrm>
          <a:prstGeom prst="rect">
            <a:avLst/>
          </a:prstGeom>
          <a:ln>
            <a:noFill/>
          </a:ln>
        </p:spPr>
      </p:pic>
      <p:sp>
        <p:nvSpPr>
          <p:cNvPr id="49" name="Rectangle 48">
            <a:extLst>
              <a:ext uri="{FF2B5EF4-FFF2-40B4-BE49-F238E27FC236}">
                <a16:creationId xmlns:a16="http://schemas.microsoft.com/office/drawing/2014/main" id="{AFDDAB9A-12A0-4232-9C7F-D997DBD0E633}"/>
              </a:ext>
            </a:extLst>
          </p:cNvPr>
          <p:cNvSpPr/>
          <p:nvPr/>
        </p:nvSpPr>
        <p:spPr>
          <a:xfrm>
            <a:off x="4724400" y="1368922"/>
            <a:ext cx="2743200" cy="41201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78F6D4B5-5FA5-4084-BD81-781D0B91060B}"/>
              </a:ext>
            </a:extLst>
          </p:cNvPr>
          <p:cNvSpPr/>
          <p:nvPr/>
        </p:nvSpPr>
        <p:spPr>
          <a:xfrm>
            <a:off x="4724400" y="2439177"/>
            <a:ext cx="2743200" cy="707903"/>
          </a:xfrm>
          <a:prstGeom prst="rect">
            <a:avLst/>
          </a:prstGeom>
          <a:solidFill>
            <a:srgbClr val="57B6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C3ECCE6B-E2AE-4341-A1B6-674EA366DB00}"/>
              </a:ext>
            </a:extLst>
          </p:cNvPr>
          <p:cNvSpPr txBox="1"/>
          <p:nvPr/>
        </p:nvSpPr>
        <p:spPr>
          <a:xfrm>
            <a:off x="4724400" y="2377630"/>
            <a:ext cx="2743200" cy="830997"/>
          </a:xfrm>
          <a:prstGeom prst="rect">
            <a:avLst/>
          </a:prstGeom>
          <a:noFill/>
        </p:spPr>
        <p:txBody>
          <a:bodyPr wrap="square" rtlCol="0">
            <a:spAutoFit/>
          </a:bodyPr>
          <a:lstStyle/>
          <a:p>
            <a:pPr algn="ctr"/>
            <a:r>
              <a:rPr lang="en-US" sz="2400" b="1" dirty="0">
                <a:solidFill>
                  <a:schemeClr val="bg1"/>
                </a:solidFill>
              </a:rPr>
              <a:t>Chemicals and Reagents</a:t>
            </a:r>
          </a:p>
        </p:txBody>
      </p:sp>
      <p:pic>
        <p:nvPicPr>
          <p:cNvPr id="55" name="Content Placeholder 27">
            <a:extLst>
              <a:ext uri="{FF2B5EF4-FFF2-40B4-BE49-F238E27FC236}">
                <a16:creationId xmlns:a16="http://schemas.microsoft.com/office/drawing/2014/main" id="{1B35D4BA-C4AB-4971-93F7-9F360A9AA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58200" y="1372211"/>
            <a:ext cx="2743200" cy="1781941"/>
          </a:xfrm>
          <a:prstGeom prst="rect">
            <a:avLst/>
          </a:prstGeom>
          <a:ln>
            <a:noFill/>
          </a:ln>
        </p:spPr>
      </p:pic>
      <p:sp>
        <p:nvSpPr>
          <p:cNvPr id="52" name="Rectangle 51">
            <a:extLst>
              <a:ext uri="{FF2B5EF4-FFF2-40B4-BE49-F238E27FC236}">
                <a16:creationId xmlns:a16="http://schemas.microsoft.com/office/drawing/2014/main" id="{128CF8D7-9C3F-41E2-9C7C-3B83CBCA3777}"/>
              </a:ext>
            </a:extLst>
          </p:cNvPr>
          <p:cNvSpPr/>
          <p:nvPr/>
        </p:nvSpPr>
        <p:spPr>
          <a:xfrm>
            <a:off x="8458200" y="1368922"/>
            <a:ext cx="2743200" cy="41201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4027445D-DC8A-4DC7-A9C6-28177344D7AC}"/>
              </a:ext>
            </a:extLst>
          </p:cNvPr>
          <p:cNvSpPr/>
          <p:nvPr/>
        </p:nvSpPr>
        <p:spPr>
          <a:xfrm>
            <a:off x="8458200" y="2439177"/>
            <a:ext cx="2743200" cy="707903"/>
          </a:xfrm>
          <a:prstGeom prst="rect">
            <a:avLst/>
          </a:prstGeom>
          <a:solidFill>
            <a:srgbClr val="57B6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D29E777D-4040-47EE-B42E-2243732E3219}"/>
              </a:ext>
            </a:extLst>
          </p:cNvPr>
          <p:cNvSpPr txBox="1"/>
          <p:nvPr/>
        </p:nvSpPr>
        <p:spPr>
          <a:xfrm>
            <a:off x="8458200" y="2573052"/>
            <a:ext cx="2743200" cy="461665"/>
          </a:xfrm>
          <a:prstGeom prst="rect">
            <a:avLst/>
          </a:prstGeom>
          <a:noFill/>
        </p:spPr>
        <p:txBody>
          <a:bodyPr wrap="square" rtlCol="0">
            <a:spAutoFit/>
          </a:bodyPr>
          <a:lstStyle/>
          <a:p>
            <a:pPr algn="ctr"/>
            <a:r>
              <a:rPr lang="en-US" sz="2400" b="1" dirty="0">
                <a:solidFill>
                  <a:schemeClr val="bg1"/>
                </a:solidFill>
              </a:rPr>
              <a:t>Equipment</a:t>
            </a:r>
          </a:p>
        </p:txBody>
      </p:sp>
      <p:sp>
        <p:nvSpPr>
          <p:cNvPr id="61" name="Content Placeholder 2">
            <a:extLst>
              <a:ext uri="{FF2B5EF4-FFF2-40B4-BE49-F238E27FC236}">
                <a16:creationId xmlns:a16="http://schemas.microsoft.com/office/drawing/2014/main" id="{FF19AA9C-67A4-4716-A597-DC86D5177767}"/>
              </a:ext>
            </a:extLst>
          </p:cNvPr>
          <p:cNvSpPr txBox="1">
            <a:spLocks/>
          </p:cNvSpPr>
          <p:nvPr/>
        </p:nvSpPr>
        <p:spPr>
          <a:xfrm>
            <a:off x="4724400" y="3284827"/>
            <a:ext cx="2743200" cy="19456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3A302E"/>
                </a:solidFill>
                <a:latin typeface="Open Sans" panose="020B0606030504020204" pitchFamily="34" charset="0"/>
                <a:ea typeface="Open Sans" panose="020B0606030504020204" pitchFamily="34" charset="0"/>
                <a:cs typeface="Open Sans" panose="020B0606030504020204" pitchFamily="34" charset="0"/>
              </a:rPr>
              <a:t>Antibodies, reagents, gel stains</a:t>
            </a:r>
          </a:p>
          <a:p>
            <a:endParaRPr lang="en-US" sz="14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a:p>
            <a:endParaRPr lang="en-US" sz="14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a:p>
            <a:endParaRPr lang="en-US" sz="14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2" name="Content Placeholder 2">
            <a:extLst>
              <a:ext uri="{FF2B5EF4-FFF2-40B4-BE49-F238E27FC236}">
                <a16:creationId xmlns:a16="http://schemas.microsoft.com/office/drawing/2014/main" id="{0613F43B-0C12-4F8F-9EAD-EFC94F8B1001}"/>
              </a:ext>
            </a:extLst>
          </p:cNvPr>
          <p:cNvSpPr txBox="1">
            <a:spLocks/>
          </p:cNvSpPr>
          <p:nvPr/>
        </p:nvSpPr>
        <p:spPr>
          <a:xfrm>
            <a:off x="8458200" y="3284827"/>
            <a:ext cx="2743200" cy="19456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3A302E"/>
                </a:solidFill>
                <a:latin typeface="Open Sans" panose="020B0606030504020204" pitchFamily="34" charset="0"/>
                <a:ea typeface="Open Sans" panose="020B0606030504020204" pitchFamily="34" charset="0"/>
                <a:cs typeface="Open Sans" panose="020B0606030504020204" pitchFamily="34" charset="0"/>
              </a:rPr>
              <a:t>LCs, freezers, microscopes, glassware washers, autoclaves and more</a:t>
            </a:r>
          </a:p>
          <a:p>
            <a:endParaRPr lang="en-US" sz="14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a:p>
            <a:endParaRPr lang="en-US" sz="14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a:p>
            <a:endParaRPr lang="en-US" sz="14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146" name="Picture 2">
            <a:extLst>
              <a:ext uri="{FF2B5EF4-FFF2-40B4-BE49-F238E27FC236}">
                <a16:creationId xmlns:a16="http://schemas.microsoft.com/office/drawing/2014/main" id="{62FF7A9D-ECB8-4B42-841D-0AA89ACDFD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5771" y="3990159"/>
            <a:ext cx="1992767" cy="56055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C1C76351-7C11-42F0-B103-884FC203F9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3332" y="4534182"/>
            <a:ext cx="1387362" cy="77075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052F6041-B197-417E-A7D3-CFC61E25CF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1522" y="4257647"/>
            <a:ext cx="1270678" cy="27653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E2F4860F-4346-4A84-85C5-A801CEA2C2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59930" y="4133751"/>
            <a:ext cx="886404" cy="287793"/>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80328A41-6B1D-4A5A-BA6A-59E8709912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66093" y="5028867"/>
            <a:ext cx="1359250" cy="35351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a:extLst>
              <a:ext uri="{FF2B5EF4-FFF2-40B4-BE49-F238E27FC236}">
                <a16:creationId xmlns:a16="http://schemas.microsoft.com/office/drawing/2014/main" id="{5C073012-47CA-44A9-8F9D-96E8813F9A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5034" y="4997197"/>
            <a:ext cx="709577" cy="39421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a:extLst>
              <a:ext uri="{FF2B5EF4-FFF2-40B4-BE49-F238E27FC236}">
                <a16:creationId xmlns:a16="http://schemas.microsoft.com/office/drawing/2014/main" id="{8FEF3655-04C6-46FF-8E69-F75D4A2F5FE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40800" y="4524990"/>
            <a:ext cx="740229" cy="442468"/>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a:extLst>
              <a:ext uri="{FF2B5EF4-FFF2-40B4-BE49-F238E27FC236}">
                <a16:creationId xmlns:a16="http://schemas.microsoft.com/office/drawing/2014/main" id="{7ACC186B-BE20-452D-BF68-FB12DE8BCAD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6545" b="22355"/>
          <a:stretch/>
        </p:blipFill>
        <p:spPr bwMode="auto">
          <a:xfrm>
            <a:off x="1290146" y="4627619"/>
            <a:ext cx="873429" cy="307810"/>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a:extLst>
              <a:ext uri="{FF2B5EF4-FFF2-40B4-BE49-F238E27FC236}">
                <a16:creationId xmlns:a16="http://schemas.microsoft.com/office/drawing/2014/main" id="{64614C9E-A01A-44E4-B894-0C6A82056D5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35421" y="4534182"/>
            <a:ext cx="878805" cy="354357"/>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a:extLst>
              <a:ext uri="{FF2B5EF4-FFF2-40B4-BE49-F238E27FC236}">
                <a16:creationId xmlns:a16="http://schemas.microsoft.com/office/drawing/2014/main" id="{4E241FFE-DFCA-434E-A30C-03F13AE45B4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46327" y="5179988"/>
            <a:ext cx="896705" cy="227702"/>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a:extLst>
              <a:ext uri="{FF2B5EF4-FFF2-40B4-BE49-F238E27FC236}">
                <a16:creationId xmlns:a16="http://schemas.microsoft.com/office/drawing/2014/main" id="{52553BAF-AB43-4A7A-B337-C09A10D94C8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49631" y="4328627"/>
            <a:ext cx="957263" cy="32571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a:extLst>
              <a:ext uri="{FF2B5EF4-FFF2-40B4-BE49-F238E27FC236}">
                <a16:creationId xmlns:a16="http://schemas.microsoft.com/office/drawing/2014/main" id="{EBD6ED02-020F-4E93-96F7-06F5DDA063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01279" y="4946077"/>
            <a:ext cx="896704" cy="195148"/>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a:extLst>
              <a:ext uri="{FF2B5EF4-FFF2-40B4-BE49-F238E27FC236}">
                <a16:creationId xmlns:a16="http://schemas.microsoft.com/office/drawing/2014/main" id="{ABC7CAE0-DE8B-484D-A90D-1D6D1039C8F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603878" y="3997912"/>
            <a:ext cx="862857" cy="486117"/>
          </a:xfrm>
          <a:prstGeom prst="rect">
            <a:avLst/>
          </a:prstGeom>
          <a:noFill/>
          <a:extLst>
            <a:ext uri="{909E8E84-426E-40DD-AFC4-6F175D3DCCD1}">
              <a14:hiddenFill xmlns:a14="http://schemas.microsoft.com/office/drawing/2010/main">
                <a:solidFill>
                  <a:srgbClr val="FFFFFF"/>
                </a:solidFill>
              </a14:hiddenFill>
            </a:ext>
          </a:extLst>
        </p:spPr>
      </p:pic>
      <p:pic>
        <p:nvPicPr>
          <p:cNvPr id="6170" name="Picture 26">
            <a:extLst>
              <a:ext uri="{FF2B5EF4-FFF2-40B4-BE49-F238E27FC236}">
                <a16:creationId xmlns:a16="http://schemas.microsoft.com/office/drawing/2014/main" id="{96F4A909-D7A9-4C92-BD87-FAD420E8F2AD}"/>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29148" b="25426"/>
          <a:stretch/>
        </p:blipFill>
        <p:spPr bwMode="auto">
          <a:xfrm>
            <a:off x="10209330" y="4027143"/>
            <a:ext cx="896704" cy="21382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4">
            <a:extLst>
              <a:ext uri="{FF2B5EF4-FFF2-40B4-BE49-F238E27FC236}">
                <a16:creationId xmlns:a16="http://schemas.microsoft.com/office/drawing/2014/main" id="{50B3EDAD-4265-4CA2-B05A-6717DE4B45A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6545" b="22355"/>
          <a:stretch/>
        </p:blipFill>
        <p:spPr bwMode="auto">
          <a:xfrm>
            <a:off x="10294704" y="5051076"/>
            <a:ext cx="787400" cy="277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088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EF1C0BF-4A8A-4FD2-812F-D349458908D6}"/>
              </a:ext>
            </a:extLst>
          </p:cNvPr>
          <p:cNvSpPr/>
          <p:nvPr/>
        </p:nvSpPr>
        <p:spPr>
          <a:xfrm>
            <a:off x="-1" y="5347348"/>
            <a:ext cx="12191999" cy="635382"/>
          </a:xfrm>
          <a:prstGeom prst="rect">
            <a:avLst/>
          </a:prstGeom>
          <a:solidFill>
            <a:srgbClr val="57B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1" dirty="0"/>
          </a:p>
        </p:txBody>
      </p:sp>
      <p:sp>
        <p:nvSpPr>
          <p:cNvPr id="28" name="TextBox 27">
            <a:extLst>
              <a:ext uri="{FF2B5EF4-FFF2-40B4-BE49-F238E27FC236}">
                <a16:creationId xmlns:a16="http://schemas.microsoft.com/office/drawing/2014/main" id="{A0E9AF0B-B335-47ED-BFAB-D25109727965}"/>
              </a:ext>
            </a:extLst>
          </p:cNvPr>
          <p:cNvSpPr txBox="1"/>
          <p:nvPr/>
        </p:nvSpPr>
        <p:spPr>
          <a:xfrm>
            <a:off x="2355561" y="5434206"/>
            <a:ext cx="6622742" cy="461665"/>
          </a:xfrm>
          <a:prstGeom prst="rect">
            <a:avLst/>
          </a:prstGeom>
          <a:noFill/>
        </p:spPr>
        <p:txBody>
          <a:bodyPr wrap="square" rtlCol="0">
            <a:spAutoFit/>
          </a:bodyPr>
          <a:lstStyle/>
          <a:p>
            <a:pPr algn="ctr" defTabSz="522123">
              <a:defRP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https://actdatabase.mygreenlab.org/</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Slide Number Placeholder 12">
            <a:extLst>
              <a:ext uri="{FF2B5EF4-FFF2-40B4-BE49-F238E27FC236}">
                <a16:creationId xmlns:a16="http://schemas.microsoft.com/office/drawing/2014/main" id="{CF6117CB-73C5-4A1F-ABB9-1727816C50FF}"/>
              </a:ext>
            </a:extLst>
          </p:cNvPr>
          <p:cNvSpPr>
            <a:spLocks noGrp="1"/>
          </p:cNvSpPr>
          <p:nvPr>
            <p:ph type="sldNum" sz="quarter" idx="4"/>
          </p:nvPr>
        </p:nvSpPr>
        <p:spPr/>
        <p:txBody>
          <a:bodyPr/>
          <a:lstStyle/>
          <a:p>
            <a:pPr algn="l"/>
            <a:fld id="{0C3CA7BD-4C76-453A-BD69-5F4814F3506F}" type="slidenum">
              <a:rPr lang="en-US" sz="140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lgn="l"/>
              <a:t>12</a:t>
            </a:fld>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0A9A678D-DE15-4D37-8DC0-F7D09137A513}"/>
              </a:ext>
            </a:extLst>
          </p:cNvPr>
          <p:cNvSpPr>
            <a:spLocks noGrp="1"/>
          </p:cNvSpPr>
          <p:nvPr>
            <p:ph type="title"/>
          </p:nvPr>
        </p:nvSpPr>
        <p:spPr/>
        <p:txBody>
          <a:bodyPr/>
          <a:lstStyle/>
          <a:p>
            <a:r>
              <a:rPr lang="en-US" dirty="0"/>
              <a:t>Finding ACT Labels</a:t>
            </a:r>
          </a:p>
        </p:txBody>
      </p:sp>
      <p:pic>
        <p:nvPicPr>
          <p:cNvPr id="21" name="Content Placeholder 5">
            <a:extLst>
              <a:ext uri="{FF2B5EF4-FFF2-40B4-BE49-F238E27FC236}">
                <a16:creationId xmlns:a16="http://schemas.microsoft.com/office/drawing/2014/main" id="{9A6DF152-20E2-4BF5-A186-8182553158FE}"/>
              </a:ext>
            </a:extLst>
          </p:cNvPr>
          <p:cNvPicPr>
            <a:picLocks noChangeAspect="1"/>
          </p:cNvPicPr>
          <p:nvPr/>
        </p:nvPicPr>
        <p:blipFill>
          <a:blip r:embed="rId4"/>
          <a:stretch>
            <a:fillRect/>
          </a:stretch>
        </p:blipFill>
        <p:spPr>
          <a:xfrm>
            <a:off x="408213" y="925739"/>
            <a:ext cx="4771826" cy="4222750"/>
          </a:xfrm>
          <a:prstGeom prst="rect">
            <a:avLst/>
          </a:prstGeom>
        </p:spPr>
      </p:pic>
      <p:pic>
        <p:nvPicPr>
          <p:cNvPr id="22" name="Picture 2">
            <a:extLst>
              <a:ext uri="{FF2B5EF4-FFF2-40B4-BE49-F238E27FC236}">
                <a16:creationId xmlns:a16="http://schemas.microsoft.com/office/drawing/2014/main" id="{3C7F5D42-69D7-4254-A6BE-05F10E3E1E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6932" y="1186990"/>
            <a:ext cx="1418280" cy="29231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DEEEFB63-2A6A-413C-8D99-C31732863C84}"/>
              </a:ext>
            </a:extLst>
          </p:cNvPr>
          <p:cNvPicPr>
            <a:picLocks noChangeAspect="1"/>
          </p:cNvPicPr>
          <p:nvPr/>
        </p:nvPicPr>
        <p:blipFill>
          <a:blip r:embed="rId6"/>
          <a:stretch>
            <a:fillRect/>
          </a:stretch>
        </p:blipFill>
        <p:spPr>
          <a:xfrm>
            <a:off x="7572105" y="1186990"/>
            <a:ext cx="4333112" cy="3976133"/>
          </a:xfrm>
          <a:prstGeom prst="rect">
            <a:avLst/>
          </a:prstGeom>
        </p:spPr>
      </p:pic>
      <p:cxnSp>
        <p:nvCxnSpPr>
          <p:cNvPr id="24" name="Straight Connector 23">
            <a:extLst>
              <a:ext uri="{FF2B5EF4-FFF2-40B4-BE49-F238E27FC236}">
                <a16:creationId xmlns:a16="http://schemas.microsoft.com/office/drawing/2014/main" id="{D7B3FB12-C3FA-441D-9572-20466AEAF15F}"/>
              </a:ext>
            </a:extLst>
          </p:cNvPr>
          <p:cNvCxnSpPr>
            <a:cxnSpLocks/>
          </p:cNvCxnSpPr>
          <p:nvPr/>
        </p:nvCxnSpPr>
        <p:spPr>
          <a:xfrm flipV="1">
            <a:off x="2630078" y="1253844"/>
            <a:ext cx="3036854" cy="274319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D17A46B-58D1-459A-BB01-CE608BDD67CF}"/>
              </a:ext>
            </a:extLst>
          </p:cNvPr>
          <p:cNvCxnSpPr>
            <a:cxnSpLocks/>
          </p:cNvCxnSpPr>
          <p:nvPr/>
        </p:nvCxnSpPr>
        <p:spPr>
          <a:xfrm>
            <a:off x="2630078" y="5104681"/>
            <a:ext cx="4942027" cy="0"/>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967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22">
            <a:extLst>
              <a:ext uri="{FF2B5EF4-FFF2-40B4-BE49-F238E27FC236}">
                <a16:creationId xmlns:a16="http://schemas.microsoft.com/office/drawing/2014/main" id="{8F1EA1DB-714D-4349-A18D-3B2A4A1C8E29}"/>
              </a:ext>
            </a:extLst>
          </p:cNvPr>
          <p:cNvSpPr txBox="1">
            <a:spLocks/>
          </p:cNvSpPr>
          <p:nvPr/>
        </p:nvSpPr>
        <p:spPr>
          <a:xfrm>
            <a:off x="11202113" y="6328411"/>
            <a:ext cx="505398" cy="436244"/>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C0F0FA-18F4-4A27-8656-72C919EAE300}" type="slidenum">
              <a:rPr lang="en-US" smtClean="0">
                <a:latin typeface="Open Sans" panose="020B0606030504020204" pitchFamily="34" charset="0"/>
                <a:ea typeface="Open Sans" panose="020B0606030504020204" pitchFamily="34" charset="0"/>
                <a:cs typeface="Open Sans" panose="020B0606030504020204" pitchFamily="34" charset="0"/>
              </a:rPr>
              <a:pPr/>
              <a:t>13</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6" name="Straight Connector 15">
            <a:extLst>
              <a:ext uri="{FF2B5EF4-FFF2-40B4-BE49-F238E27FC236}">
                <a16:creationId xmlns:a16="http://schemas.microsoft.com/office/drawing/2014/main" id="{48C9CC6D-D7DE-4596-B863-DEB62FB93407}"/>
              </a:ext>
            </a:extLst>
          </p:cNvPr>
          <p:cNvCxnSpPr>
            <a:cxnSpLocks/>
          </p:cNvCxnSpPr>
          <p:nvPr/>
        </p:nvCxnSpPr>
        <p:spPr>
          <a:xfrm>
            <a:off x="0" y="6112283"/>
            <a:ext cx="12192000" cy="0"/>
          </a:xfrm>
          <a:prstGeom prst="line">
            <a:avLst/>
          </a:prstGeom>
          <a:ln w="28575">
            <a:solidFill>
              <a:srgbClr val="322F31"/>
            </a:solidFill>
          </a:ln>
        </p:spPr>
        <p:style>
          <a:lnRef idx="1">
            <a:schemeClr val="accent1"/>
          </a:lnRef>
          <a:fillRef idx="0">
            <a:schemeClr val="accent1"/>
          </a:fillRef>
          <a:effectRef idx="0">
            <a:schemeClr val="accent1"/>
          </a:effectRef>
          <a:fontRef idx="minor">
            <a:schemeClr val="tx1"/>
          </a:fontRef>
        </p:style>
      </p:cxnSp>
      <p:sp>
        <p:nvSpPr>
          <p:cNvPr id="19" name="Slide Number Placeholder 12">
            <a:extLst>
              <a:ext uri="{FF2B5EF4-FFF2-40B4-BE49-F238E27FC236}">
                <a16:creationId xmlns:a16="http://schemas.microsoft.com/office/drawing/2014/main" id="{CF6117CB-73C5-4A1F-ABB9-1727816C50FF}"/>
              </a:ext>
            </a:extLst>
          </p:cNvPr>
          <p:cNvSpPr>
            <a:spLocks noGrp="1"/>
          </p:cNvSpPr>
          <p:nvPr>
            <p:ph type="sldNum" sz="quarter" idx="4"/>
          </p:nvPr>
        </p:nvSpPr>
        <p:spPr/>
        <p:txBody>
          <a:bodyPr/>
          <a:lstStyle/>
          <a:p>
            <a:pPr algn="l"/>
            <a:fld id="{0C3CA7BD-4C76-453A-BD69-5F4814F3506F}" type="slidenum">
              <a:rPr lang="en-US" sz="140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lgn="l"/>
              <a:t>13</a:t>
            </a:fld>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0A9A678D-DE15-4D37-8DC0-F7D09137A513}"/>
              </a:ext>
            </a:extLst>
          </p:cNvPr>
          <p:cNvSpPr>
            <a:spLocks noGrp="1"/>
          </p:cNvSpPr>
          <p:nvPr>
            <p:ph type="title"/>
          </p:nvPr>
        </p:nvSpPr>
        <p:spPr/>
        <p:txBody>
          <a:bodyPr/>
          <a:lstStyle/>
          <a:p>
            <a:r>
              <a:rPr lang="en-US" dirty="0"/>
              <a:t>Other Sustainability Labels</a:t>
            </a:r>
          </a:p>
        </p:txBody>
      </p:sp>
      <p:graphicFrame>
        <p:nvGraphicFramePr>
          <p:cNvPr id="3" name="Table 2">
            <a:extLst>
              <a:ext uri="{FF2B5EF4-FFF2-40B4-BE49-F238E27FC236}">
                <a16:creationId xmlns:a16="http://schemas.microsoft.com/office/drawing/2014/main" id="{93B0756A-3099-4680-8434-D239ED2966FE}"/>
              </a:ext>
            </a:extLst>
          </p:cNvPr>
          <p:cNvGraphicFramePr>
            <a:graphicFrameLocks noGrp="1"/>
          </p:cNvGraphicFramePr>
          <p:nvPr>
            <p:extLst>
              <p:ext uri="{D42A27DB-BD31-4B8C-83A1-F6EECF244321}">
                <p14:modId xmlns:p14="http://schemas.microsoft.com/office/powerpoint/2010/main" val="2696863055"/>
              </p:ext>
            </p:extLst>
          </p:nvPr>
        </p:nvGraphicFramePr>
        <p:xfrm>
          <a:off x="1224432" y="1006476"/>
          <a:ext cx="10241279" cy="4480562"/>
        </p:xfrm>
        <a:graphic>
          <a:graphicData uri="http://schemas.openxmlformats.org/drawingml/2006/table">
            <a:tbl>
              <a:tblPr/>
              <a:tblGrid>
                <a:gridCol w="1965815">
                  <a:extLst>
                    <a:ext uri="{9D8B030D-6E8A-4147-A177-3AD203B41FA5}">
                      <a16:colId xmlns:a16="http://schemas.microsoft.com/office/drawing/2014/main" val="440039257"/>
                    </a:ext>
                  </a:extLst>
                </a:gridCol>
                <a:gridCol w="1304364">
                  <a:extLst>
                    <a:ext uri="{9D8B030D-6E8A-4147-A177-3AD203B41FA5}">
                      <a16:colId xmlns:a16="http://schemas.microsoft.com/office/drawing/2014/main" val="2956938670"/>
                    </a:ext>
                  </a:extLst>
                </a:gridCol>
                <a:gridCol w="6971100">
                  <a:extLst>
                    <a:ext uri="{9D8B030D-6E8A-4147-A177-3AD203B41FA5}">
                      <a16:colId xmlns:a16="http://schemas.microsoft.com/office/drawing/2014/main" val="2029167947"/>
                    </a:ext>
                  </a:extLst>
                </a:gridCol>
              </a:tblGrid>
              <a:tr h="192712">
                <a:tc>
                  <a:txBody>
                    <a:bodyPr/>
                    <a:lstStyle/>
                    <a:p>
                      <a:r>
                        <a:rPr lang="en-US" sz="900" b="1"/>
                        <a:t>Third-Party Certification</a:t>
                      </a:r>
                      <a:endParaRPr lang="en-US" sz="900"/>
                    </a:p>
                  </a:txBody>
                  <a:tcPr marL="46789" marR="46789" marT="23394" marB="23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p>
                  </a:txBody>
                  <a:tcPr marL="46789" marR="46789" marT="23394" marB="23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b="1"/>
                        <a:t>Definition</a:t>
                      </a:r>
                      <a:endParaRPr lang="en-US" sz="900"/>
                    </a:p>
                  </a:txBody>
                  <a:tcPr marL="46789" marR="46789" marT="23394" marB="23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070184"/>
                  </a:ext>
                </a:extLst>
              </a:tr>
              <a:tr h="857570">
                <a:tc>
                  <a:txBody>
                    <a:bodyPr/>
                    <a:lstStyle/>
                    <a:p>
                      <a:r>
                        <a:rPr lang="en-US" sz="900" dirty="0">
                          <a:hlinkClick r:id="rId3"/>
                        </a:rPr>
                        <a:t>Biodegradable Products Institute (BPI)</a:t>
                      </a:r>
                      <a:endParaRPr lang="en-US" sz="900" dirty="0"/>
                    </a:p>
                  </a:txBody>
                  <a:tcPr marL="46789" marR="46789" marT="23394" marB="23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p>
                  </a:txBody>
                  <a:tcPr marL="46789" marR="46789" marT="23394" marB="23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t>BPI is a non-profit organization with the largest certification program for compostable products and packaging in North America. Their single-attribute certification indicates compliance with the ASTM D6400 and/or D6868 standards for commercial </a:t>
                      </a:r>
                      <a:r>
                        <a:rPr lang="en-US" sz="900" dirty="0" err="1"/>
                        <a:t>compostability</a:t>
                      </a:r>
                      <a:r>
                        <a:rPr lang="en-US" sz="900" dirty="0"/>
                        <a:t>. Products with </a:t>
                      </a:r>
                      <a:r>
                        <a:rPr lang="en-US" sz="900" dirty="0" err="1"/>
                        <a:t>compostability</a:t>
                      </a:r>
                      <a:r>
                        <a:rPr lang="en-US" sz="900" dirty="0"/>
                        <a:t> attribute must be third party certified compostable according to the US Standard ASTM D6400 and/or ASTM D6868.</a:t>
                      </a:r>
                    </a:p>
                  </a:txBody>
                  <a:tcPr marL="46789" marR="46789" marT="23394" marB="23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4699245"/>
                  </a:ext>
                </a:extLst>
              </a:tr>
              <a:tr h="857570">
                <a:tc>
                  <a:txBody>
                    <a:bodyPr/>
                    <a:lstStyle/>
                    <a:p>
                      <a:r>
                        <a:rPr lang="en-US" sz="900">
                          <a:hlinkClick r:id="rId4"/>
                        </a:rPr>
                        <a:t>Cradle to Cradle</a:t>
                      </a:r>
                      <a:endParaRPr lang="en-US" sz="900"/>
                    </a:p>
                  </a:txBody>
                  <a:tcPr marL="46789" marR="46789" marT="23394" marB="23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p>
                  </a:txBody>
                  <a:tcPr marL="46789" marR="46789" marT="23394" marB="23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t>Cradle to Cradle is a multi-attribute standard that evaluates a wide range of products across five categories of human and environmental health, including Material Health, Material Reutilization, Renewable Energy and Carbon Management, Water Stewardship, and Social Fairness. Product certification is awarded at five levels, from Basic to Platinum, with an emphasis on continuous improvement.</a:t>
                      </a:r>
                    </a:p>
                  </a:txBody>
                  <a:tcPr marL="46789" marR="46789" marT="23394" marB="23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3831129"/>
                  </a:ext>
                </a:extLst>
              </a:tr>
              <a:tr h="857570">
                <a:tc>
                  <a:txBody>
                    <a:bodyPr/>
                    <a:lstStyle/>
                    <a:p>
                      <a:r>
                        <a:rPr lang="en-US" sz="900">
                          <a:hlinkClick r:id="rId5"/>
                        </a:rPr>
                        <a:t>ENERGY STAR®</a:t>
                      </a:r>
                      <a:endParaRPr lang="en-US" sz="900"/>
                    </a:p>
                  </a:txBody>
                  <a:tcPr marL="46789" marR="46789" marT="23394" marB="23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p>
                  </a:txBody>
                  <a:tcPr marL="46789" marR="46789" marT="23394" marB="23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t>Energy Star is a standard for energy efficient consumer products administered by the U.S. Environmental Protection Agency and the U.S. Department of Energy.</a:t>
                      </a:r>
                    </a:p>
                  </a:txBody>
                  <a:tcPr marL="46789" marR="46789" marT="23394" marB="23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145219"/>
                  </a:ext>
                </a:extLst>
              </a:tr>
              <a:tr h="857570">
                <a:tc>
                  <a:txBody>
                    <a:bodyPr/>
                    <a:lstStyle/>
                    <a:p>
                      <a:r>
                        <a:rPr lang="en-US" sz="900">
                          <a:hlinkClick r:id="rId6"/>
                        </a:rPr>
                        <a:t>GREENGUARD®</a:t>
                      </a:r>
                      <a:endParaRPr lang="en-US" sz="900"/>
                    </a:p>
                  </a:txBody>
                  <a:tcPr marL="46789" marR="46789" marT="23394" marB="23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a:p>
                  </a:txBody>
                  <a:tcPr marL="46789" marR="46789" marT="23394" marB="23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a:t>The GREENGUARD Environmental Institute certifies products and materials for low chemical emissions. </a:t>
                      </a:r>
                      <a:r>
                        <a:rPr lang="en-US" sz="900" dirty="0" err="1"/>
                        <a:t>Greenguard</a:t>
                      </a:r>
                      <a:r>
                        <a:rPr lang="en-US" sz="900" dirty="0"/>
                        <a:t> Gold ensures that a product is safe for use in schools and healthcare facilities, and is referenced by LEED.</a:t>
                      </a:r>
                    </a:p>
                  </a:txBody>
                  <a:tcPr marL="46789" marR="46789" marT="23394" marB="23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092533"/>
                  </a:ext>
                </a:extLst>
              </a:tr>
              <a:tr h="857570">
                <a:tc>
                  <a:txBody>
                    <a:bodyPr/>
                    <a:lstStyle/>
                    <a:p>
                      <a:r>
                        <a:rPr lang="en-US" sz="900">
                          <a:hlinkClick r:id="rId7"/>
                        </a:rPr>
                        <a:t>WaterSense®</a:t>
                      </a:r>
                      <a:endParaRPr lang="en-US" sz="900"/>
                    </a:p>
                  </a:txBody>
                  <a:tcPr marL="46789" marR="46789" marT="23394" marB="23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900" dirty="0"/>
                    </a:p>
                  </a:txBody>
                  <a:tcPr marL="46789" marR="46789" marT="23394" marB="23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900" dirty="0" err="1"/>
                        <a:t>WaterSense</a:t>
                      </a:r>
                      <a:r>
                        <a:rPr lang="en-US" sz="900" dirty="0"/>
                        <a:t> is a U.S. Environmental Protection Agency program designed to encourage water efficiency in the United States through the use of a special label on consumer products.</a:t>
                      </a:r>
                    </a:p>
                  </a:txBody>
                  <a:tcPr marL="46789" marR="46789" marT="23394" marB="233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481916"/>
                  </a:ext>
                </a:extLst>
              </a:tr>
            </a:tbl>
          </a:graphicData>
        </a:graphic>
      </p:graphicFrame>
      <p:pic>
        <p:nvPicPr>
          <p:cNvPr id="1026" name="Picture 2" descr="BPI Compostable Logo - The Austin Common">
            <a:extLst>
              <a:ext uri="{FF2B5EF4-FFF2-40B4-BE49-F238E27FC236}">
                <a16:creationId xmlns:a16="http://schemas.microsoft.com/office/drawing/2014/main" id="{2C663C31-1632-4A84-BFB1-6BF219BC79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3135" y="1486294"/>
            <a:ext cx="1086550" cy="4056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radle to Cradle - William McDonough">
            <a:extLst>
              <a:ext uri="{FF2B5EF4-FFF2-40B4-BE49-F238E27FC236}">
                <a16:creationId xmlns:a16="http://schemas.microsoft.com/office/drawing/2014/main" id="{0FA2EF0B-3B93-42C0-94BC-D7DB6F72EA8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7622"/>
          <a:stretch/>
        </p:blipFill>
        <p:spPr bwMode="auto">
          <a:xfrm>
            <a:off x="3400821" y="2150080"/>
            <a:ext cx="891178" cy="7341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nergy Star - Wikipedia">
            <a:extLst>
              <a:ext uri="{FF2B5EF4-FFF2-40B4-BE49-F238E27FC236}">
                <a16:creationId xmlns:a16="http://schemas.microsoft.com/office/drawing/2014/main" id="{74EB8A9E-4D4C-410F-9982-650B5FA2C30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4329" y="3008493"/>
            <a:ext cx="719923" cy="7361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REENGUARD Gold Certification | Groupe Lacasse">
            <a:extLst>
              <a:ext uri="{FF2B5EF4-FFF2-40B4-BE49-F238E27FC236}">
                <a16:creationId xmlns:a16="http://schemas.microsoft.com/office/drawing/2014/main" id="{5000A0B5-3725-4D9E-8783-C3B161CFD9F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2841" t="11491" r="34046" b="12111"/>
          <a:stretch/>
        </p:blipFill>
        <p:spPr bwMode="auto">
          <a:xfrm>
            <a:off x="3546680" y="3801116"/>
            <a:ext cx="595219" cy="7690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lutions | Toro">
            <a:extLst>
              <a:ext uri="{FF2B5EF4-FFF2-40B4-BE49-F238E27FC236}">
                <a16:creationId xmlns:a16="http://schemas.microsoft.com/office/drawing/2014/main" id="{97FCDC80-380C-4BAE-9325-2482CCEF22D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0332" r="30538" b="15217"/>
          <a:stretch/>
        </p:blipFill>
        <p:spPr bwMode="auto">
          <a:xfrm>
            <a:off x="3443199" y="4695454"/>
            <a:ext cx="761053" cy="736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097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22">
            <a:extLst>
              <a:ext uri="{FF2B5EF4-FFF2-40B4-BE49-F238E27FC236}">
                <a16:creationId xmlns:a16="http://schemas.microsoft.com/office/drawing/2014/main" id="{8F1EA1DB-714D-4349-A18D-3B2A4A1C8E29}"/>
              </a:ext>
            </a:extLst>
          </p:cNvPr>
          <p:cNvSpPr txBox="1">
            <a:spLocks/>
          </p:cNvSpPr>
          <p:nvPr/>
        </p:nvSpPr>
        <p:spPr>
          <a:xfrm>
            <a:off x="11202113" y="6328411"/>
            <a:ext cx="505398" cy="436244"/>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C0F0FA-18F4-4A27-8656-72C919EAE300}" type="slidenum">
              <a:rPr lang="en-US" smtClean="0">
                <a:latin typeface="Open Sans" panose="020B0606030504020204" pitchFamily="34" charset="0"/>
                <a:ea typeface="Open Sans" panose="020B0606030504020204" pitchFamily="34" charset="0"/>
                <a:cs typeface="Open Sans" panose="020B0606030504020204" pitchFamily="34" charset="0"/>
              </a:rPr>
              <a:pPr/>
              <a:t>14</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6" name="Straight Connector 15">
            <a:extLst>
              <a:ext uri="{FF2B5EF4-FFF2-40B4-BE49-F238E27FC236}">
                <a16:creationId xmlns:a16="http://schemas.microsoft.com/office/drawing/2014/main" id="{48C9CC6D-D7DE-4596-B863-DEB62FB93407}"/>
              </a:ext>
            </a:extLst>
          </p:cNvPr>
          <p:cNvCxnSpPr>
            <a:cxnSpLocks/>
          </p:cNvCxnSpPr>
          <p:nvPr/>
        </p:nvCxnSpPr>
        <p:spPr>
          <a:xfrm>
            <a:off x="0" y="6112283"/>
            <a:ext cx="12192000" cy="0"/>
          </a:xfrm>
          <a:prstGeom prst="line">
            <a:avLst/>
          </a:prstGeom>
          <a:ln w="28575">
            <a:solidFill>
              <a:srgbClr val="322F31"/>
            </a:solidFill>
          </a:ln>
        </p:spPr>
        <p:style>
          <a:lnRef idx="1">
            <a:schemeClr val="accent1"/>
          </a:lnRef>
          <a:fillRef idx="0">
            <a:schemeClr val="accent1"/>
          </a:fillRef>
          <a:effectRef idx="0">
            <a:schemeClr val="accent1"/>
          </a:effectRef>
          <a:fontRef idx="minor">
            <a:schemeClr val="tx1"/>
          </a:fontRef>
        </p:style>
      </p:cxnSp>
      <p:sp>
        <p:nvSpPr>
          <p:cNvPr id="19" name="Slide Number Placeholder 12">
            <a:extLst>
              <a:ext uri="{FF2B5EF4-FFF2-40B4-BE49-F238E27FC236}">
                <a16:creationId xmlns:a16="http://schemas.microsoft.com/office/drawing/2014/main" id="{CF6117CB-73C5-4A1F-ABB9-1727816C50FF}"/>
              </a:ext>
            </a:extLst>
          </p:cNvPr>
          <p:cNvSpPr>
            <a:spLocks noGrp="1"/>
          </p:cNvSpPr>
          <p:nvPr>
            <p:ph type="sldNum" sz="quarter" idx="4"/>
          </p:nvPr>
        </p:nvSpPr>
        <p:spPr/>
        <p:txBody>
          <a:bodyPr/>
          <a:lstStyle/>
          <a:p>
            <a:pPr algn="l"/>
            <a:fld id="{0C3CA7BD-4C76-453A-BD69-5F4814F3506F}" type="slidenum">
              <a:rPr lang="en-US" sz="140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lgn="l"/>
              <a:t>14</a:t>
            </a:fld>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0A9A678D-DE15-4D37-8DC0-F7D09137A513}"/>
              </a:ext>
            </a:extLst>
          </p:cNvPr>
          <p:cNvSpPr>
            <a:spLocks noGrp="1"/>
          </p:cNvSpPr>
          <p:nvPr>
            <p:ph type="title"/>
          </p:nvPr>
        </p:nvSpPr>
        <p:spPr/>
        <p:txBody>
          <a:bodyPr/>
          <a:lstStyle/>
          <a:p>
            <a:r>
              <a:rPr lang="en-US" dirty="0"/>
              <a:t>Managing the Ordering Process</a:t>
            </a:r>
          </a:p>
        </p:txBody>
      </p:sp>
      <p:sp>
        <p:nvSpPr>
          <p:cNvPr id="21" name="Content Placeholder 2">
            <a:extLst>
              <a:ext uri="{FF2B5EF4-FFF2-40B4-BE49-F238E27FC236}">
                <a16:creationId xmlns:a16="http://schemas.microsoft.com/office/drawing/2014/main" id="{6C634455-F96B-4E57-A088-5D4B7E83F3A7}"/>
              </a:ext>
            </a:extLst>
          </p:cNvPr>
          <p:cNvSpPr txBox="1">
            <a:spLocks/>
          </p:cNvSpPr>
          <p:nvPr/>
        </p:nvSpPr>
        <p:spPr>
          <a:xfrm>
            <a:off x="932883" y="5412670"/>
            <a:ext cx="10515600" cy="609006"/>
          </a:xfrm>
          <a:prstGeom prst="rect">
            <a:avLst/>
          </a:prstGeom>
        </p:spPr>
        <p:txBody>
          <a:bodyPr lIns="91440" tIns="45720" rIns="91440" bIns="4572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solidFill>
                  <a:schemeClr val="bg1"/>
                </a:solidFill>
                <a:latin typeface="Open Sans"/>
                <a:ea typeface="Open Sans"/>
                <a:cs typeface="Open Sans"/>
              </a:rPr>
              <a:t>Building a Culture of Sustainability in Science</a:t>
            </a:r>
            <a:endParaRPr lang="en-US" sz="3200" b="1" dirty="0">
              <a:solidFill>
                <a:schemeClr val="bg1"/>
              </a:solidFill>
            </a:endParaRPr>
          </a:p>
        </p:txBody>
      </p:sp>
      <p:sp>
        <p:nvSpPr>
          <p:cNvPr id="12" name="Content Placeholder 2">
            <a:extLst>
              <a:ext uri="{FF2B5EF4-FFF2-40B4-BE49-F238E27FC236}">
                <a16:creationId xmlns:a16="http://schemas.microsoft.com/office/drawing/2014/main" id="{3866EAC4-5F26-4E00-ABE6-84A4DAC2D2F6}"/>
              </a:ext>
            </a:extLst>
          </p:cNvPr>
          <p:cNvSpPr txBox="1">
            <a:spLocks/>
          </p:cNvSpPr>
          <p:nvPr/>
        </p:nvSpPr>
        <p:spPr>
          <a:xfrm>
            <a:off x="932883" y="1950796"/>
            <a:ext cx="4165891" cy="35975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A302E"/>
                </a:solidFill>
                <a:latin typeface="Open Sans"/>
                <a:ea typeface="Open Sans"/>
                <a:cs typeface="Open Sans"/>
              </a:rPr>
              <a:t>Right-sizing Purchases</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Don’t buy more than you need</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Buy the right volume for your usage rate</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If you have excess reagents in a kit – let the supplier know!</a:t>
            </a: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169" name="Picture 1">
            <a:extLst>
              <a:ext uri="{FF2B5EF4-FFF2-40B4-BE49-F238E27FC236}">
                <a16:creationId xmlns:a16="http://schemas.microsoft.com/office/drawing/2014/main" id="{DC4FD0E9-E1A4-4789-BDFE-F5101F052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7070" y="1206807"/>
            <a:ext cx="5676900" cy="33337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26A89A6-C641-4206-BE2B-3A4541403F73}"/>
              </a:ext>
            </a:extLst>
          </p:cNvPr>
          <p:cNvSpPr>
            <a:spLocks noChangeArrowheads="1"/>
          </p:cNvSpPr>
          <p:nvPr/>
        </p:nvSpPr>
        <p:spPr bwMode="auto">
          <a:xfrm>
            <a:off x="5377070" y="4673922"/>
            <a:ext cx="56769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In </a:t>
            </a:r>
            <a:r>
              <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hlinkClick r:id="rId4"/>
              </a:rPr>
              <a:t>Thermo Fisher Scientific's Zero Waste Guide</a:t>
            </a:r>
            <a:r>
              <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they note </a:t>
            </a:r>
            <a:r>
              <a:rPr kumimoji="0" lang="en-US" altLang="en-US" sz="1300" b="1"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that switching from 4L bottles to bulk containers of solvents has had significant cost savings </a:t>
            </a:r>
            <a:r>
              <a:rPr kumimoji="0" lang="en-US" altLang="en-US" sz="13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for several of their sites— both from a procurement spend and waste disposal standpoint.</a:t>
            </a:r>
            <a:endParaRPr kumimoji="0" lang="en-US" altLang="en-US" sz="18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55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C5AB9B-A291-4206-B1AB-CF54C3ED4E9E}"/>
              </a:ext>
            </a:extLst>
          </p:cNvPr>
          <p:cNvPicPr>
            <a:picLocks noChangeAspect="1"/>
          </p:cNvPicPr>
          <p:nvPr/>
        </p:nvPicPr>
        <p:blipFill rotWithShape="1">
          <a:blip r:embed="rId3"/>
          <a:srcRect l="23406" t="2046" r="25974" b="8634"/>
          <a:stretch/>
        </p:blipFill>
        <p:spPr>
          <a:xfrm>
            <a:off x="10611238" y="1421132"/>
            <a:ext cx="1096273" cy="2996266"/>
          </a:xfrm>
          <a:prstGeom prst="rect">
            <a:avLst/>
          </a:prstGeom>
        </p:spPr>
      </p:pic>
      <p:sp>
        <p:nvSpPr>
          <p:cNvPr id="15" name="Slide Number Placeholder 22">
            <a:extLst>
              <a:ext uri="{FF2B5EF4-FFF2-40B4-BE49-F238E27FC236}">
                <a16:creationId xmlns:a16="http://schemas.microsoft.com/office/drawing/2014/main" id="{8F1EA1DB-714D-4349-A18D-3B2A4A1C8E29}"/>
              </a:ext>
            </a:extLst>
          </p:cNvPr>
          <p:cNvSpPr txBox="1">
            <a:spLocks/>
          </p:cNvSpPr>
          <p:nvPr/>
        </p:nvSpPr>
        <p:spPr>
          <a:xfrm>
            <a:off x="11202113" y="6328411"/>
            <a:ext cx="505398" cy="436244"/>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C0F0FA-18F4-4A27-8656-72C919EAE300}" type="slidenum">
              <a:rPr lang="en-US" smtClean="0">
                <a:latin typeface="Open Sans" panose="020B0606030504020204" pitchFamily="34" charset="0"/>
                <a:ea typeface="Open Sans" panose="020B0606030504020204" pitchFamily="34" charset="0"/>
                <a:cs typeface="Open Sans" panose="020B0606030504020204" pitchFamily="34" charset="0"/>
              </a:rPr>
              <a:pPr/>
              <a:t>15</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6" name="Straight Connector 15">
            <a:extLst>
              <a:ext uri="{FF2B5EF4-FFF2-40B4-BE49-F238E27FC236}">
                <a16:creationId xmlns:a16="http://schemas.microsoft.com/office/drawing/2014/main" id="{48C9CC6D-D7DE-4596-B863-DEB62FB93407}"/>
              </a:ext>
            </a:extLst>
          </p:cNvPr>
          <p:cNvCxnSpPr>
            <a:cxnSpLocks/>
          </p:cNvCxnSpPr>
          <p:nvPr/>
        </p:nvCxnSpPr>
        <p:spPr>
          <a:xfrm>
            <a:off x="0" y="6112283"/>
            <a:ext cx="12192000" cy="0"/>
          </a:xfrm>
          <a:prstGeom prst="line">
            <a:avLst/>
          </a:prstGeom>
          <a:ln w="28575">
            <a:solidFill>
              <a:srgbClr val="322F31"/>
            </a:solidFill>
          </a:ln>
        </p:spPr>
        <p:style>
          <a:lnRef idx="1">
            <a:schemeClr val="accent1"/>
          </a:lnRef>
          <a:fillRef idx="0">
            <a:schemeClr val="accent1"/>
          </a:fillRef>
          <a:effectRef idx="0">
            <a:schemeClr val="accent1"/>
          </a:effectRef>
          <a:fontRef idx="minor">
            <a:schemeClr val="tx1"/>
          </a:fontRef>
        </p:style>
      </p:cxnSp>
      <p:sp>
        <p:nvSpPr>
          <p:cNvPr id="19" name="Slide Number Placeholder 12">
            <a:extLst>
              <a:ext uri="{FF2B5EF4-FFF2-40B4-BE49-F238E27FC236}">
                <a16:creationId xmlns:a16="http://schemas.microsoft.com/office/drawing/2014/main" id="{CF6117CB-73C5-4A1F-ABB9-1727816C50FF}"/>
              </a:ext>
            </a:extLst>
          </p:cNvPr>
          <p:cNvSpPr>
            <a:spLocks noGrp="1"/>
          </p:cNvSpPr>
          <p:nvPr>
            <p:ph type="sldNum" sz="quarter" idx="4"/>
          </p:nvPr>
        </p:nvSpPr>
        <p:spPr/>
        <p:txBody>
          <a:bodyPr/>
          <a:lstStyle/>
          <a:p>
            <a:pPr algn="l"/>
            <a:fld id="{0C3CA7BD-4C76-453A-BD69-5F4814F3506F}" type="slidenum">
              <a:rPr lang="en-US" sz="140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lgn="l"/>
              <a:t>15</a:t>
            </a:fld>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0A9A678D-DE15-4D37-8DC0-F7D09137A513}"/>
              </a:ext>
            </a:extLst>
          </p:cNvPr>
          <p:cNvSpPr>
            <a:spLocks noGrp="1"/>
          </p:cNvSpPr>
          <p:nvPr>
            <p:ph type="title"/>
          </p:nvPr>
        </p:nvSpPr>
        <p:spPr/>
        <p:txBody>
          <a:bodyPr/>
          <a:lstStyle/>
          <a:p>
            <a:r>
              <a:rPr lang="en-US" dirty="0"/>
              <a:t>Managing the Ordering Process</a:t>
            </a:r>
          </a:p>
        </p:txBody>
      </p:sp>
      <p:sp>
        <p:nvSpPr>
          <p:cNvPr id="12" name="Content Placeholder 2">
            <a:extLst>
              <a:ext uri="{FF2B5EF4-FFF2-40B4-BE49-F238E27FC236}">
                <a16:creationId xmlns:a16="http://schemas.microsoft.com/office/drawing/2014/main" id="{3866EAC4-5F26-4E00-ABE6-84A4DAC2D2F6}"/>
              </a:ext>
            </a:extLst>
          </p:cNvPr>
          <p:cNvSpPr txBox="1">
            <a:spLocks/>
          </p:cNvSpPr>
          <p:nvPr/>
        </p:nvSpPr>
        <p:spPr>
          <a:xfrm>
            <a:off x="932883" y="1546709"/>
            <a:ext cx="4195708" cy="359754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A302E"/>
                </a:solidFill>
                <a:latin typeface="Open Sans"/>
                <a:ea typeface="Open Sans"/>
                <a:cs typeface="Open Sans"/>
              </a:rPr>
              <a:t>Consolidating Orders</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Use a spreadsheet or whiteboard to track orders</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Place the minimum number or orders with each supplier each week</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Consolidate suppliers as much as you can </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Use supply centers or local stock rooms that allow consolidated shipments for common items</a:t>
            </a: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AF66752A-7222-49FF-8368-9F8BFF34EFF5}"/>
              </a:ext>
            </a:extLst>
          </p:cNvPr>
          <p:cNvSpPr txBox="1"/>
          <p:nvPr/>
        </p:nvSpPr>
        <p:spPr>
          <a:xfrm>
            <a:off x="6290074" y="4571722"/>
            <a:ext cx="1885949" cy="276999"/>
          </a:xfrm>
          <a:prstGeom prst="rect">
            <a:avLst/>
          </a:prstGeom>
          <a:noFill/>
        </p:spPr>
        <p:txBody>
          <a:bodyPr wrap="square">
            <a:spAutoFit/>
          </a:bodyPr>
          <a:lstStyle/>
          <a:p>
            <a:pPr algn="ctr"/>
            <a:r>
              <a:rPr lang="en-US" sz="1200" dirty="0">
                <a:hlinkClick r:id="rId4"/>
              </a:rPr>
              <a:t>Bio-Rad Supply Center</a:t>
            </a:r>
            <a:endParaRPr lang="en-US" sz="1200" dirty="0"/>
          </a:p>
        </p:txBody>
      </p:sp>
      <p:pic>
        <p:nvPicPr>
          <p:cNvPr id="9218" name="Picture 2" descr="Configure Your Appliance">
            <a:extLst>
              <a:ext uri="{FF2B5EF4-FFF2-40B4-BE49-F238E27FC236}">
                <a16:creationId xmlns:a16="http://schemas.microsoft.com/office/drawing/2014/main" id="{7AC6CB25-CB51-41CB-9B8F-8AEE7F288C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6971" y="1441817"/>
            <a:ext cx="1936024" cy="31299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E17F5EC-F111-4718-B101-45AA3C4F09F0}"/>
              </a:ext>
            </a:extLst>
          </p:cNvPr>
          <p:cNvPicPr>
            <a:picLocks noChangeAspect="1"/>
          </p:cNvPicPr>
          <p:nvPr/>
        </p:nvPicPr>
        <p:blipFill rotWithShape="1">
          <a:blip r:embed="rId6"/>
          <a:srcRect l="12998" r="15744"/>
          <a:stretch/>
        </p:blipFill>
        <p:spPr>
          <a:xfrm>
            <a:off x="9016216" y="1338950"/>
            <a:ext cx="1595022" cy="3467100"/>
          </a:xfrm>
          <a:prstGeom prst="rect">
            <a:avLst/>
          </a:prstGeom>
        </p:spPr>
      </p:pic>
      <p:sp>
        <p:nvSpPr>
          <p:cNvPr id="10" name="TextBox 9">
            <a:extLst>
              <a:ext uri="{FF2B5EF4-FFF2-40B4-BE49-F238E27FC236}">
                <a16:creationId xmlns:a16="http://schemas.microsoft.com/office/drawing/2014/main" id="{86375887-9C37-47A4-812B-F27520A1FBC7}"/>
              </a:ext>
            </a:extLst>
          </p:cNvPr>
          <p:cNvSpPr txBox="1"/>
          <p:nvPr/>
        </p:nvSpPr>
        <p:spPr>
          <a:xfrm>
            <a:off x="9373168" y="4575218"/>
            <a:ext cx="1885949" cy="461665"/>
          </a:xfrm>
          <a:prstGeom prst="rect">
            <a:avLst/>
          </a:prstGeom>
          <a:noFill/>
        </p:spPr>
        <p:txBody>
          <a:bodyPr wrap="square">
            <a:spAutoFit/>
          </a:bodyPr>
          <a:lstStyle/>
          <a:p>
            <a:pPr algn="ctr"/>
            <a:r>
              <a:rPr lang="en-US" sz="1200" dirty="0">
                <a:hlinkClick r:id="rId7"/>
              </a:rPr>
              <a:t>Thermo Fisher Supply Center</a:t>
            </a:r>
            <a:endParaRPr lang="en-US" sz="1200" dirty="0"/>
          </a:p>
        </p:txBody>
      </p:sp>
    </p:spTree>
    <p:extLst>
      <p:ext uri="{BB962C8B-B14F-4D97-AF65-F5344CB8AC3E}">
        <p14:creationId xmlns:p14="http://schemas.microsoft.com/office/powerpoint/2010/main" val="3832029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22">
            <a:extLst>
              <a:ext uri="{FF2B5EF4-FFF2-40B4-BE49-F238E27FC236}">
                <a16:creationId xmlns:a16="http://schemas.microsoft.com/office/drawing/2014/main" id="{8F1EA1DB-714D-4349-A18D-3B2A4A1C8E29}"/>
              </a:ext>
            </a:extLst>
          </p:cNvPr>
          <p:cNvSpPr txBox="1">
            <a:spLocks/>
          </p:cNvSpPr>
          <p:nvPr/>
        </p:nvSpPr>
        <p:spPr>
          <a:xfrm>
            <a:off x="11202113" y="6328411"/>
            <a:ext cx="505398" cy="436244"/>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C0F0FA-18F4-4A27-8656-72C919EAE300}" type="slidenum">
              <a:rPr lang="en-US" smtClean="0">
                <a:latin typeface="Open Sans" panose="020B0606030504020204" pitchFamily="34" charset="0"/>
                <a:ea typeface="Open Sans" panose="020B0606030504020204" pitchFamily="34" charset="0"/>
                <a:cs typeface="Open Sans" panose="020B0606030504020204" pitchFamily="34" charset="0"/>
              </a:rPr>
              <a:pPr/>
              <a:t>16</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6" name="Straight Connector 15">
            <a:extLst>
              <a:ext uri="{FF2B5EF4-FFF2-40B4-BE49-F238E27FC236}">
                <a16:creationId xmlns:a16="http://schemas.microsoft.com/office/drawing/2014/main" id="{48C9CC6D-D7DE-4596-B863-DEB62FB93407}"/>
              </a:ext>
            </a:extLst>
          </p:cNvPr>
          <p:cNvCxnSpPr>
            <a:cxnSpLocks/>
          </p:cNvCxnSpPr>
          <p:nvPr/>
        </p:nvCxnSpPr>
        <p:spPr>
          <a:xfrm>
            <a:off x="0" y="6112283"/>
            <a:ext cx="12192000" cy="0"/>
          </a:xfrm>
          <a:prstGeom prst="line">
            <a:avLst/>
          </a:prstGeom>
          <a:ln w="28575">
            <a:solidFill>
              <a:srgbClr val="322F31"/>
            </a:solidFill>
          </a:ln>
        </p:spPr>
        <p:style>
          <a:lnRef idx="1">
            <a:schemeClr val="accent1"/>
          </a:lnRef>
          <a:fillRef idx="0">
            <a:schemeClr val="accent1"/>
          </a:fillRef>
          <a:effectRef idx="0">
            <a:schemeClr val="accent1"/>
          </a:effectRef>
          <a:fontRef idx="minor">
            <a:schemeClr val="tx1"/>
          </a:fontRef>
        </p:style>
      </p:cxnSp>
      <p:sp>
        <p:nvSpPr>
          <p:cNvPr id="19" name="Slide Number Placeholder 12">
            <a:extLst>
              <a:ext uri="{FF2B5EF4-FFF2-40B4-BE49-F238E27FC236}">
                <a16:creationId xmlns:a16="http://schemas.microsoft.com/office/drawing/2014/main" id="{CF6117CB-73C5-4A1F-ABB9-1727816C50FF}"/>
              </a:ext>
            </a:extLst>
          </p:cNvPr>
          <p:cNvSpPr>
            <a:spLocks noGrp="1"/>
          </p:cNvSpPr>
          <p:nvPr>
            <p:ph type="sldNum" sz="quarter" idx="4"/>
          </p:nvPr>
        </p:nvSpPr>
        <p:spPr/>
        <p:txBody>
          <a:bodyPr/>
          <a:lstStyle/>
          <a:p>
            <a:pPr algn="l"/>
            <a:fld id="{0C3CA7BD-4C76-453A-BD69-5F4814F3506F}" type="slidenum">
              <a:rPr lang="en-US" sz="140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lgn="l"/>
              <a:t>16</a:t>
            </a:fld>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0A9A678D-DE15-4D37-8DC0-F7D09137A513}"/>
              </a:ext>
            </a:extLst>
          </p:cNvPr>
          <p:cNvSpPr>
            <a:spLocks noGrp="1"/>
          </p:cNvSpPr>
          <p:nvPr>
            <p:ph type="title"/>
          </p:nvPr>
        </p:nvSpPr>
        <p:spPr/>
        <p:txBody>
          <a:bodyPr/>
          <a:lstStyle/>
          <a:p>
            <a:r>
              <a:rPr lang="en-US" dirty="0"/>
              <a:t>Managing the Ordering Process</a:t>
            </a:r>
          </a:p>
        </p:txBody>
      </p:sp>
      <p:sp>
        <p:nvSpPr>
          <p:cNvPr id="12" name="Content Placeholder 2">
            <a:extLst>
              <a:ext uri="{FF2B5EF4-FFF2-40B4-BE49-F238E27FC236}">
                <a16:creationId xmlns:a16="http://schemas.microsoft.com/office/drawing/2014/main" id="{3866EAC4-5F26-4E00-ABE6-84A4DAC2D2F6}"/>
              </a:ext>
            </a:extLst>
          </p:cNvPr>
          <p:cNvSpPr txBox="1">
            <a:spLocks/>
          </p:cNvSpPr>
          <p:nvPr/>
        </p:nvSpPr>
        <p:spPr>
          <a:xfrm>
            <a:off x="932883" y="1950796"/>
            <a:ext cx="4116195" cy="35975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A302E"/>
                </a:solidFill>
                <a:latin typeface="Open Sans"/>
                <a:ea typeface="Open Sans"/>
                <a:cs typeface="Open Sans"/>
              </a:rPr>
              <a:t>Minimizing Orders</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Use local networks and suppliers to find refurbished equipment</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Share inventory within the lab/company </a:t>
            </a: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2" descr="Styrofoam study at MCB seeks to minimize lab waste | Sustainability at  Harvard">
            <a:extLst>
              <a:ext uri="{FF2B5EF4-FFF2-40B4-BE49-F238E27FC236}">
                <a16:creationId xmlns:a16="http://schemas.microsoft.com/office/drawing/2014/main" id="{A132C21A-DFC7-470A-B270-CCD0B3052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3928" y="749072"/>
            <a:ext cx="7138072" cy="5353554"/>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FE3B1C82-12B0-4152-91DF-719EAFE27DDC}"/>
              </a:ext>
            </a:extLst>
          </p:cNvPr>
          <p:cNvSpPr txBox="1">
            <a:spLocks/>
          </p:cNvSpPr>
          <p:nvPr/>
        </p:nvSpPr>
        <p:spPr>
          <a:xfrm>
            <a:off x="5784573" y="5839770"/>
            <a:ext cx="5922938" cy="272513"/>
          </a:xfrm>
          <a:prstGeom prst="rect">
            <a:avLst/>
          </a:prstGeom>
        </p:spPr>
        <p:txBody>
          <a:bodyPr lIns="91440" tIns="45720" rIns="91440" bIns="4572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dirty="0">
                <a:solidFill>
                  <a:schemeClr val="bg1"/>
                </a:solidFill>
                <a:latin typeface="Open Sans"/>
                <a:ea typeface="Open Sans"/>
                <a:cs typeface="Open Sans"/>
              </a:rPr>
              <a:t>Image source: https://green.harvard.edu/news/styrofoam-study-mcb-seeks-minimize-lab-waste</a:t>
            </a:r>
            <a:endParaRPr lang="en-US" sz="1050" dirty="0">
              <a:solidFill>
                <a:schemeClr val="bg1"/>
              </a:solidFill>
            </a:endParaRPr>
          </a:p>
        </p:txBody>
      </p:sp>
    </p:spTree>
    <p:extLst>
      <p:ext uri="{BB962C8B-B14F-4D97-AF65-F5344CB8AC3E}">
        <p14:creationId xmlns:p14="http://schemas.microsoft.com/office/powerpoint/2010/main" val="2481058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22">
            <a:extLst>
              <a:ext uri="{FF2B5EF4-FFF2-40B4-BE49-F238E27FC236}">
                <a16:creationId xmlns:a16="http://schemas.microsoft.com/office/drawing/2014/main" id="{8F1EA1DB-714D-4349-A18D-3B2A4A1C8E29}"/>
              </a:ext>
            </a:extLst>
          </p:cNvPr>
          <p:cNvSpPr txBox="1">
            <a:spLocks/>
          </p:cNvSpPr>
          <p:nvPr/>
        </p:nvSpPr>
        <p:spPr>
          <a:xfrm>
            <a:off x="11202113" y="6328411"/>
            <a:ext cx="505398" cy="436244"/>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C0F0FA-18F4-4A27-8656-72C919EAE300}" type="slidenum">
              <a:rPr lang="en-US" smtClean="0">
                <a:latin typeface="Open Sans" panose="020B0606030504020204" pitchFamily="34" charset="0"/>
                <a:ea typeface="Open Sans" panose="020B0606030504020204" pitchFamily="34" charset="0"/>
                <a:cs typeface="Open Sans" panose="020B0606030504020204" pitchFamily="34" charset="0"/>
              </a:rPr>
              <a:pPr/>
              <a:t>17</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6" name="Straight Connector 15">
            <a:extLst>
              <a:ext uri="{FF2B5EF4-FFF2-40B4-BE49-F238E27FC236}">
                <a16:creationId xmlns:a16="http://schemas.microsoft.com/office/drawing/2014/main" id="{48C9CC6D-D7DE-4596-B863-DEB62FB93407}"/>
              </a:ext>
            </a:extLst>
          </p:cNvPr>
          <p:cNvCxnSpPr>
            <a:cxnSpLocks/>
          </p:cNvCxnSpPr>
          <p:nvPr/>
        </p:nvCxnSpPr>
        <p:spPr>
          <a:xfrm>
            <a:off x="0" y="6112283"/>
            <a:ext cx="12192000" cy="0"/>
          </a:xfrm>
          <a:prstGeom prst="line">
            <a:avLst/>
          </a:prstGeom>
          <a:ln w="28575">
            <a:solidFill>
              <a:srgbClr val="322F31"/>
            </a:solidFill>
          </a:ln>
        </p:spPr>
        <p:style>
          <a:lnRef idx="1">
            <a:schemeClr val="accent1"/>
          </a:lnRef>
          <a:fillRef idx="0">
            <a:schemeClr val="accent1"/>
          </a:fillRef>
          <a:effectRef idx="0">
            <a:schemeClr val="accent1"/>
          </a:effectRef>
          <a:fontRef idx="minor">
            <a:schemeClr val="tx1"/>
          </a:fontRef>
        </p:style>
      </p:cxnSp>
      <p:sp>
        <p:nvSpPr>
          <p:cNvPr id="19" name="Slide Number Placeholder 12">
            <a:extLst>
              <a:ext uri="{FF2B5EF4-FFF2-40B4-BE49-F238E27FC236}">
                <a16:creationId xmlns:a16="http://schemas.microsoft.com/office/drawing/2014/main" id="{CF6117CB-73C5-4A1F-ABB9-1727816C50FF}"/>
              </a:ext>
            </a:extLst>
          </p:cNvPr>
          <p:cNvSpPr>
            <a:spLocks noGrp="1"/>
          </p:cNvSpPr>
          <p:nvPr>
            <p:ph type="sldNum" sz="quarter" idx="4"/>
          </p:nvPr>
        </p:nvSpPr>
        <p:spPr/>
        <p:txBody>
          <a:bodyPr/>
          <a:lstStyle/>
          <a:p>
            <a:pPr algn="l"/>
            <a:fld id="{0C3CA7BD-4C76-453A-BD69-5F4814F3506F}" type="slidenum">
              <a:rPr lang="en-US" sz="140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lgn="l"/>
              <a:t>17</a:t>
            </a:fld>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0A9A678D-DE15-4D37-8DC0-F7D09137A513}"/>
              </a:ext>
            </a:extLst>
          </p:cNvPr>
          <p:cNvSpPr>
            <a:spLocks noGrp="1"/>
          </p:cNvSpPr>
          <p:nvPr>
            <p:ph type="title"/>
          </p:nvPr>
        </p:nvSpPr>
        <p:spPr/>
        <p:txBody>
          <a:bodyPr/>
          <a:lstStyle/>
          <a:p>
            <a:r>
              <a:rPr lang="en-US" dirty="0"/>
              <a:t>Sustainable Procurement Strategies</a:t>
            </a:r>
          </a:p>
        </p:txBody>
      </p:sp>
      <p:sp>
        <p:nvSpPr>
          <p:cNvPr id="12" name="Content Placeholder 2">
            <a:extLst>
              <a:ext uri="{FF2B5EF4-FFF2-40B4-BE49-F238E27FC236}">
                <a16:creationId xmlns:a16="http://schemas.microsoft.com/office/drawing/2014/main" id="{3866EAC4-5F26-4E00-ABE6-84A4DAC2D2F6}"/>
              </a:ext>
            </a:extLst>
          </p:cNvPr>
          <p:cNvSpPr txBox="1">
            <a:spLocks/>
          </p:cNvSpPr>
          <p:nvPr/>
        </p:nvSpPr>
        <p:spPr>
          <a:xfrm>
            <a:off x="5814049" y="1769821"/>
            <a:ext cx="6001316" cy="35975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A302E"/>
                </a:solidFill>
                <a:latin typeface="Open Sans"/>
                <a:ea typeface="Open Sans"/>
                <a:cs typeface="Open Sans"/>
              </a:rPr>
              <a:t>Supplier Scorecards</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Can be used when you send out an RFP / RFQ</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Ask suppliers questions that will help you determine </a:t>
            </a:r>
          </a:p>
          <a:p>
            <a:pPr lvl="1"/>
            <a:r>
              <a:rPr lang="en-US" sz="1600" dirty="0">
                <a:solidFill>
                  <a:srgbClr val="3A302E"/>
                </a:solidFill>
                <a:latin typeface="Open Sans" panose="020B0606030504020204" pitchFamily="34" charset="0"/>
                <a:ea typeface="Open Sans" panose="020B0606030504020204" pitchFamily="34" charset="0"/>
                <a:cs typeface="Open Sans" panose="020B0606030504020204" pitchFamily="34" charset="0"/>
              </a:rPr>
              <a:t>If they are an ethical supplier</a:t>
            </a:r>
          </a:p>
          <a:p>
            <a:pPr lvl="1"/>
            <a:r>
              <a:rPr lang="en-US" sz="1600" dirty="0">
                <a:solidFill>
                  <a:srgbClr val="3A302E"/>
                </a:solidFill>
                <a:latin typeface="Open Sans" panose="020B0606030504020204" pitchFamily="34" charset="0"/>
                <a:ea typeface="Open Sans" panose="020B0606030504020204" pitchFamily="34" charset="0"/>
                <a:cs typeface="Open Sans" panose="020B0606030504020204" pitchFamily="34" charset="0"/>
              </a:rPr>
              <a:t>If they have taken steps to reduce manufacturing impact</a:t>
            </a:r>
          </a:p>
          <a:p>
            <a:pPr lvl="1"/>
            <a:r>
              <a:rPr lang="en-US" sz="1600" dirty="0">
                <a:solidFill>
                  <a:srgbClr val="3A302E"/>
                </a:solidFill>
                <a:latin typeface="Open Sans" panose="020B0606030504020204" pitchFamily="34" charset="0"/>
                <a:ea typeface="Open Sans" panose="020B0606030504020204" pitchFamily="34" charset="0"/>
                <a:cs typeface="Open Sans" panose="020B0606030504020204" pitchFamily="34" charset="0"/>
              </a:rPr>
              <a:t>What environmental features the products or services they are quoting have </a:t>
            </a:r>
          </a:p>
        </p:txBody>
      </p:sp>
      <p:pic>
        <p:nvPicPr>
          <p:cNvPr id="4" name="Picture 3">
            <a:extLst>
              <a:ext uri="{FF2B5EF4-FFF2-40B4-BE49-F238E27FC236}">
                <a16:creationId xmlns:a16="http://schemas.microsoft.com/office/drawing/2014/main" id="{7B0B4B4B-4B7F-441C-AA1B-1C1A8D01BE53}"/>
              </a:ext>
            </a:extLst>
          </p:cNvPr>
          <p:cNvPicPr>
            <a:picLocks noChangeAspect="1"/>
          </p:cNvPicPr>
          <p:nvPr/>
        </p:nvPicPr>
        <p:blipFill>
          <a:blip r:embed="rId3"/>
          <a:stretch>
            <a:fillRect/>
          </a:stretch>
        </p:blipFill>
        <p:spPr>
          <a:xfrm>
            <a:off x="176102" y="935431"/>
            <a:ext cx="4066156" cy="2493569"/>
          </a:xfrm>
          <a:prstGeom prst="rect">
            <a:avLst/>
          </a:prstGeom>
        </p:spPr>
      </p:pic>
      <p:pic>
        <p:nvPicPr>
          <p:cNvPr id="6" name="Picture 5">
            <a:extLst>
              <a:ext uri="{FF2B5EF4-FFF2-40B4-BE49-F238E27FC236}">
                <a16:creationId xmlns:a16="http://schemas.microsoft.com/office/drawing/2014/main" id="{644D66C9-1072-43B2-AF80-F8DC1D9EDB18}"/>
              </a:ext>
            </a:extLst>
          </p:cNvPr>
          <p:cNvPicPr>
            <a:picLocks noChangeAspect="1"/>
          </p:cNvPicPr>
          <p:nvPr/>
        </p:nvPicPr>
        <p:blipFill>
          <a:blip r:embed="rId4"/>
          <a:stretch>
            <a:fillRect/>
          </a:stretch>
        </p:blipFill>
        <p:spPr>
          <a:xfrm>
            <a:off x="1333500" y="2073627"/>
            <a:ext cx="3931548" cy="2474134"/>
          </a:xfrm>
          <a:prstGeom prst="rect">
            <a:avLst/>
          </a:prstGeom>
        </p:spPr>
      </p:pic>
      <p:sp>
        <p:nvSpPr>
          <p:cNvPr id="7" name="TextBox 6">
            <a:extLst>
              <a:ext uri="{FF2B5EF4-FFF2-40B4-BE49-F238E27FC236}">
                <a16:creationId xmlns:a16="http://schemas.microsoft.com/office/drawing/2014/main" id="{EA0D6428-4ADE-4D40-9A4F-C060B5139AB3}"/>
              </a:ext>
            </a:extLst>
          </p:cNvPr>
          <p:cNvSpPr txBox="1"/>
          <p:nvPr/>
        </p:nvSpPr>
        <p:spPr>
          <a:xfrm>
            <a:off x="270002" y="4662607"/>
            <a:ext cx="4758152" cy="800219"/>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Free Resource: </a:t>
            </a:r>
            <a:r>
              <a:rPr lang="en-US" sz="1400" dirty="0">
                <a:latin typeface="Open Sans" panose="020B0606030504020204" pitchFamily="34" charset="0"/>
                <a:ea typeface="Open Sans" panose="020B0606030504020204" pitchFamily="34" charset="0"/>
                <a:cs typeface="Open Sans" panose="020B0606030504020204" pitchFamily="34" charset="0"/>
                <a:hlinkClick r:id="rId5"/>
              </a:rPr>
              <a:t>https://sustainabilityadvantage.com/assessments/bsat/</a:t>
            </a:r>
            <a:endParaRPr lang="en-US" sz="14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08488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22">
            <a:extLst>
              <a:ext uri="{FF2B5EF4-FFF2-40B4-BE49-F238E27FC236}">
                <a16:creationId xmlns:a16="http://schemas.microsoft.com/office/drawing/2014/main" id="{8F1EA1DB-714D-4349-A18D-3B2A4A1C8E29}"/>
              </a:ext>
            </a:extLst>
          </p:cNvPr>
          <p:cNvSpPr txBox="1">
            <a:spLocks/>
          </p:cNvSpPr>
          <p:nvPr/>
        </p:nvSpPr>
        <p:spPr>
          <a:xfrm>
            <a:off x="11202113" y="6328411"/>
            <a:ext cx="505398" cy="436244"/>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C0F0FA-18F4-4A27-8656-72C919EAE300}" type="slidenum">
              <a:rPr lang="en-US" smtClean="0">
                <a:latin typeface="Open Sans" panose="020B0606030504020204" pitchFamily="34" charset="0"/>
                <a:ea typeface="Open Sans" panose="020B0606030504020204" pitchFamily="34" charset="0"/>
                <a:cs typeface="Open Sans" panose="020B0606030504020204" pitchFamily="34" charset="0"/>
              </a:rPr>
              <a:pPr/>
              <a:t>18</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6" name="Straight Connector 15">
            <a:extLst>
              <a:ext uri="{FF2B5EF4-FFF2-40B4-BE49-F238E27FC236}">
                <a16:creationId xmlns:a16="http://schemas.microsoft.com/office/drawing/2014/main" id="{48C9CC6D-D7DE-4596-B863-DEB62FB93407}"/>
              </a:ext>
            </a:extLst>
          </p:cNvPr>
          <p:cNvCxnSpPr>
            <a:cxnSpLocks/>
          </p:cNvCxnSpPr>
          <p:nvPr/>
        </p:nvCxnSpPr>
        <p:spPr>
          <a:xfrm>
            <a:off x="0" y="6112283"/>
            <a:ext cx="12192000" cy="0"/>
          </a:xfrm>
          <a:prstGeom prst="line">
            <a:avLst/>
          </a:prstGeom>
          <a:ln w="28575">
            <a:solidFill>
              <a:srgbClr val="322F31"/>
            </a:solidFill>
          </a:ln>
        </p:spPr>
        <p:style>
          <a:lnRef idx="1">
            <a:schemeClr val="accent1"/>
          </a:lnRef>
          <a:fillRef idx="0">
            <a:schemeClr val="accent1"/>
          </a:fillRef>
          <a:effectRef idx="0">
            <a:schemeClr val="accent1"/>
          </a:effectRef>
          <a:fontRef idx="minor">
            <a:schemeClr val="tx1"/>
          </a:fontRef>
        </p:style>
      </p:cxnSp>
      <p:sp>
        <p:nvSpPr>
          <p:cNvPr id="19" name="Slide Number Placeholder 12">
            <a:extLst>
              <a:ext uri="{FF2B5EF4-FFF2-40B4-BE49-F238E27FC236}">
                <a16:creationId xmlns:a16="http://schemas.microsoft.com/office/drawing/2014/main" id="{CF6117CB-73C5-4A1F-ABB9-1727816C50FF}"/>
              </a:ext>
            </a:extLst>
          </p:cNvPr>
          <p:cNvSpPr>
            <a:spLocks noGrp="1"/>
          </p:cNvSpPr>
          <p:nvPr>
            <p:ph type="sldNum" sz="quarter" idx="4"/>
          </p:nvPr>
        </p:nvSpPr>
        <p:spPr/>
        <p:txBody>
          <a:bodyPr/>
          <a:lstStyle/>
          <a:p>
            <a:pPr algn="l"/>
            <a:fld id="{0C3CA7BD-4C76-453A-BD69-5F4814F3506F}" type="slidenum">
              <a:rPr lang="en-US" sz="140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lgn="l"/>
              <a:t>18</a:t>
            </a:fld>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0A9A678D-DE15-4D37-8DC0-F7D09137A513}"/>
              </a:ext>
            </a:extLst>
          </p:cNvPr>
          <p:cNvSpPr>
            <a:spLocks noGrp="1"/>
          </p:cNvSpPr>
          <p:nvPr>
            <p:ph type="title"/>
          </p:nvPr>
        </p:nvSpPr>
        <p:spPr/>
        <p:txBody>
          <a:bodyPr/>
          <a:lstStyle/>
          <a:p>
            <a:r>
              <a:rPr lang="en-US" dirty="0"/>
              <a:t>Sustainable Procurement Strategies</a:t>
            </a:r>
          </a:p>
        </p:txBody>
      </p:sp>
      <p:sp>
        <p:nvSpPr>
          <p:cNvPr id="21" name="Content Placeholder 2">
            <a:extLst>
              <a:ext uri="{FF2B5EF4-FFF2-40B4-BE49-F238E27FC236}">
                <a16:creationId xmlns:a16="http://schemas.microsoft.com/office/drawing/2014/main" id="{6C634455-F96B-4E57-A088-5D4B7E83F3A7}"/>
              </a:ext>
            </a:extLst>
          </p:cNvPr>
          <p:cNvSpPr txBox="1">
            <a:spLocks/>
          </p:cNvSpPr>
          <p:nvPr/>
        </p:nvSpPr>
        <p:spPr>
          <a:xfrm>
            <a:off x="932883" y="5412670"/>
            <a:ext cx="10515600" cy="609006"/>
          </a:xfrm>
          <a:prstGeom prst="rect">
            <a:avLst/>
          </a:prstGeom>
        </p:spPr>
        <p:txBody>
          <a:bodyPr lIns="91440" tIns="45720" rIns="91440" bIns="4572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solidFill>
                  <a:schemeClr val="bg1"/>
                </a:solidFill>
                <a:latin typeface="Open Sans"/>
                <a:ea typeface="Open Sans"/>
                <a:cs typeface="Open Sans"/>
              </a:rPr>
              <a:t>Building a Culture of Sustainability in Science</a:t>
            </a:r>
            <a:endParaRPr lang="en-US" sz="3200" b="1" dirty="0">
              <a:solidFill>
                <a:schemeClr val="bg1"/>
              </a:solidFill>
            </a:endParaRPr>
          </a:p>
        </p:txBody>
      </p:sp>
      <p:sp>
        <p:nvSpPr>
          <p:cNvPr id="12" name="Content Placeholder 2">
            <a:extLst>
              <a:ext uri="{FF2B5EF4-FFF2-40B4-BE49-F238E27FC236}">
                <a16:creationId xmlns:a16="http://schemas.microsoft.com/office/drawing/2014/main" id="{3866EAC4-5F26-4E00-ABE6-84A4DAC2D2F6}"/>
              </a:ext>
            </a:extLst>
          </p:cNvPr>
          <p:cNvSpPr txBox="1">
            <a:spLocks/>
          </p:cNvSpPr>
          <p:nvPr/>
        </p:nvSpPr>
        <p:spPr>
          <a:xfrm>
            <a:off x="7692887" y="1769821"/>
            <a:ext cx="4122478" cy="35975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A302E"/>
                </a:solidFill>
                <a:latin typeface="Open Sans"/>
                <a:ea typeface="Open Sans"/>
                <a:cs typeface="Open Sans"/>
              </a:rPr>
              <a:t>Incorporate into Procurement Systems</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Use fields to mark preferred products (leaf, tree, globe)</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If possible, include eco-labels to give more visibility into preferred products </a:t>
            </a: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42" name="Picture 2">
            <a:extLst>
              <a:ext uri="{FF2B5EF4-FFF2-40B4-BE49-F238E27FC236}">
                <a16:creationId xmlns:a16="http://schemas.microsoft.com/office/drawing/2014/main" id="{5C4E1808-C7A3-4A9C-ABC5-CCA138AAA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82" y="1249435"/>
            <a:ext cx="6707464" cy="4140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101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22">
            <a:extLst>
              <a:ext uri="{FF2B5EF4-FFF2-40B4-BE49-F238E27FC236}">
                <a16:creationId xmlns:a16="http://schemas.microsoft.com/office/drawing/2014/main" id="{8F1EA1DB-714D-4349-A18D-3B2A4A1C8E29}"/>
              </a:ext>
            </a:extLst>
          </p:cNvPr>
          <p:cNvSpPr txBox="1">
            <a:spLocks/>
          </p:cNvSpPr>
          <p:nvPr/>
        </p:nvSpPr>
        <p:spPr>
          <a:xfrm>
            <a:off x="11202113" y="6328411"/>
            <a:ext cx="505398" cy="436244"/>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C0F0FA-18F4-4A27-8656-72C919EAE300}" type="slidenum">
              <a:rPr lang="en-US" smtClean="0">
                <a:latin typeface="Open Sans" panose="020B0606030504020204" pitchFamily="34" charset="0"/>
                <a:ea typeface="Open Sans" panose="020B0606030504020204" pitchFamily="34" charset="0"/>
                <a:cs typeface="Open Sans" panose="020B0606030504020204" pitchFamily="34" charset="0"/>
              </a:rPr>
              <a:pPr/>
              <a:t>19</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6" name="Straight Connector 15">
            <a:extLst>
              <a:ext uri="{FF2B5EF4-FFF2-40B4-BE49-F238E27FC236}">
                <a16:creationId xmlns:a16="http://schemas.microsoft.com/office/drawing/2014/main" id="{48C9CC6D-D7DE-4596-B863-DEB62FB93407}"/>
              </a:ext>
            </a:extLst>
          </p:cNvPr>
          <p:cNvCxnSpPr>
            <a:cxnSpLocks/>
          </p:cNvCxnSpPr>
          <p:nvPr/>
        </p:nvCxnSpPr>
        <p:spPr>
          <a:xfrm>
            <a:off x="0" y="6112283"/>
            <a:ext cx="12192000" cy="0"/>
          </a:xfrm>
          <a:prstGeom prst="line">
            <a:avLst/>
          </a:prstGeom>
          <a:ln w="28575">
            <a:solidFill>
              <a:srgbClr val="322F31"/>
            </a:solidFill>
          </a:ln>
        </p:spPr>
        <p:style>
          <a:lnRef idx="1">
            <a:schemeClr val="accent1"/>
          </a:lnRef>
          <a:fillRef idx="0">
            <a:schemeClr val="accent1"/>
          </a:fillRef>
          <a:effectRef idx="0">
            <a:schemeClr val="accent1"/>
          </a:effectRef>
          <a:fontRef idx="minor">
            <a:schemeClr val="tx1"/>
          </a:fontRef>
        </p:style>
      </p:cxnSp>
      <p:sp>
        <p:nvSpPr>
          <p:cNvPr id="19" name="Slide Number Placeholder 12">
            <a:extLst>
              <a:ext uri="{FF2B5EF4-FFF2-40B4-BE49-F238E27FC236}">
                <a16:creationId xmlns:a16="http://schemas.microsoft.com/office/drawing/2014/main" id="{CF6117CB-73C5-4A1F-ABB9-1727816C50FF}"/>
              </a:ext>
            </a:extLst>
          </p:cNvPr>
          <p:cNvSpPr>
            <a:spLocks noGrp="1"/>
          </p:cNvSpPr>
          <p:nvPr>
            <p:ph type="sldNum" sz="quarter" idx="4"/>
          </p:nvPr>
        </p:nvSpPr>
        <p:spPr/>
        <p:txBody>
          <a:bodyPr/>
          <a:lstStyle/>
          <a:p>
            <a:pPr algn="l"/>
            <a:fld id="{0C3CA7BD-4C76-453A-BD69-5F4814F3506F}" type="slidenum">
              <a:rPr lang="en-US" sz="140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lgn="l"/>
              <a:t>19</a:t>
            </a:fld>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0A9A678D-DE15-4D37-8DC0-F7D09137A513}"/>
              </a:ext>
            </a:extLst>
          </p:cNvPr>
          <p:cNvSpPr>
            <a:spLocks noGrp="1"/>
          </p:cNvSpPr>
          <p:nvPr>
            <p:ph type="title"/>
          </p:nvPr>
        </p:nvSpPr>
        <p:spPr/>
        <p:txBody>
          <a:bodyPr/>
          <a:lstStyle/>
          <a:p>
            <a:r>
              <a:rPr lang="en-US" dirty="0"/>
              <a:t>Managing Resources in the Lab</a:t>
            </a:r>
          </a:p>
        </p:txBody>
      </p:sp>
      <p:sp>
        <p:nvSpPr>
          <p:cNvPr id="21" name="Content Placeholder 2">
            <a:extLst>
              <a:ext uri="{FF2B5EF4-FFF2-40B4-BE49-F238E27FC236}">
                <a16:creationId xmlns:a16="http://schemas.microsoft.com/office/drawing/2014/main" id="{6C634455-F96B-4E57-A088-5D4B7E83F3A7}"/>
              </a:ext>
            </a:extLst>
          </p:cNvPr>
          <p:cNvSpPr txBox="1">
            <a:spLocks/>
          </p:cNvSpPr>
          <p:nvPr/>
        </p:nvSpPr>
        <p:spPr>
          <a:xfrm>
            <a:off x="932883" y="5412670"/>
            <a:ext cx="10515600" cy="609006"/>
          </a:xfrm>
          <a:prstGeom prst="rect">
            <a:avLst/>
          </a:prstGeom>
        </p:spPr>
        <p:txBody>
          <a:bodyPr lIns="91440" tIns="45720" rIns="91440" bIns="4572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solidFill>
                  <a:schemeClr val="bg1"/>
                </a:solidFill>
                <a:latin typeface="Open Sans"/>
                <a:ea typeface="Open Sans"/>
                <a:cs typeface="Open Sans"/>
              </a:rPr>
              <a:t>Building a Culture of Sustainability in Science</a:t>
            </a:r>
            <a:endParaRPr lang="en-US" sz="3200" b="1" dirty="0">
              <a:solidFill>
                <a:schemeClr val="bg1"/>
              </a:solidFill>
            </a:endParaRPr>
          </a:p>
        </p:txBody>
      </p:sp>
      <p:sp>
        <p:nvSpPr>
          <p:cNvPr id="12" name="Content Placeholder 2">
            <a:extLst>
              <a:ext uri="{FF2B5EF4-FFF2-40B4-BE49-F238E27FC236}">
                <a16:creationId xmlns:a16="http://schemas.microsoft.com/office/drawing/2014/main" id="{3866EAC4-5F26-4E00-ABE6-84A4DAC2D2F6}"/>
              </a:ext>
            </a:extLst>
          </p:cNvPr>
          <p:cNvSpPr txBox="1">
            <a:spLocks/>
          </p:cNvSpPr>
          <p:nvPr/>
        </p:nvSpPr>
        <p:spPr>
          <a:xfrm>
            <a:off x="7217399" y="1769821"/>
            <a:ext cx="4695541" cy="35975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A302E"/>
                </a:solidFill>
                <a:latin typeface="Open Sans"/>
                <a:ea typeface="Open Sans"/>
                <a:cs typeface="Open Sans"/>
              </a:rPr>
              <a:t>Inventory!!</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Know what you have and where you have it</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Don’t over order materials that you already have</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Helps with safety audits!</a:t>
            </a: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074" name="Picture 2">
            <a:extLst>
              <a:ext uri="{FF2B5EF4-FFF2-40B4-BE49-F238E27FC236}">
                <a16:creationId xmlns:a16="http://schemas.microsoft.com/office/drawing/2014/main" id="{EBA37213-44AA-4DFF-93A0-FE0FFC3E5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01797"/>
            <a:ext cx="6059874" cy="25505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3EF5377-22B6-4F53-92AC-295CCF8B4382}"/>
              </a:ext>
            </a:extLst>
          </p:cNvPr>
          <p:cNvSpPr txBox="1"/>
          <p:nvPr/>
        </p:nvSpPr>
        <p:spPr>
          <a:xfrm>
            <a:off x="609600" y="4287083"/>
            <a:ext cx="4758152" cy="800219"/>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Free Resource: </a:t>
            </a:r>
          </a:p>
          <a:p>
            <a:r>
              <a:rPr lang="en-US" sz="1400" dirty="0">
                <a:latin typeface="Open Sans" panose="020B0606030504020204" pitchFamily="34" charset="0"/>
                <a:ea typeface="Open Sans" panose="020B0606030504020204" pitchFamily="34" charset="0"/>
                <a:cs typeface="Open Sans" panose="020B0606030504020204" pitchFamily="34" charset="0"/>
                <a:hlinkClick r:id="rId4"/>
              </a:rPr>
              <a:t>https://gcbs.sandia.gov/tools/cms/</a:t>
            </a:r>
            <a:endParaRPr lang="en-US" sz="14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80139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294F9F-FB67-4631-BA51-C48E72F84309}"/>
              </a:ext>
            </a:extLst>
          </p:cNvPr>
          <p:cNvSpPr>
            <a:spLocks noGrp="1"/>
          </p:cNvSpPr>
          <p:nvPr>
            <p:ph type="title"/>
          </p:nvPr>
        </p:nvSpPr>
        <p:spPr/>
        <p:txBody>
          <a:bodyPr/>
          <a:lstStyle/>
          <a:p>
            <a:r>
              <a:rPr lang="en-US" dirty="0"/>
              <a:t>The Decade of Action</a:t>
            </a:r>
          </a:p>
        </p:txBody>
      </p:sp>
      <p:pic>
        <p:nvPicPr>
          <p:cNvPr id="4" name="Picture 3">
            <a:extLst>
              <a:ext uri="{FF2B5EF4-FFF2-40B4-BE49-F238E27FC236}">
                <a16:creationId xmlns:a16="http://schemas.microsoft.com/office/drawing/2014/main" id="{9BBDC0B2-6E17-4084-8092-C958329B7E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2694" b="28613"/>
          <a:stretch/>
        </p:blipFill>
        <p:spPr>
          <a:xfrm>
            <a:off x="0" y="744278"/>
            <a:ext cx="12192000" cy="5366961"/>
          </a:xfrm>
          <a:prstGeom prst="rect">
            <a:avLst/>
          </a:prstGeom>
        </p:spPr>
      </p:pic>
    </p:spTree>
    <p:extLst>
      <p:ext uri="{BB962C8B-B14F-4D97-AF65-F5344CB8AC3E}">
        <p14:creationId xmlns:p14="http://schemas.microsoft.com/office/powerpoint/2010/main" val="2600541067"/>
      </p:ext>
    </p:extLst>
  </p:cSld>
  <p:clrMapOvr>
    <a:masterClrMapping/>
  </p:clrMapOvr>
  <mc:AlternateContent xmlns:mc="http://schemas.openxmlformats.org/markup-compatibility/2006" xmlns:p14="http://schemas.microsoft.com/office/powerpoint/2010/main">
    <mc:Choice Requires="p14">
      <p:transition p14:dur="400">
        <p:wipe/>
      </p:transition>
    </mc:Choice>
    <mc:Fallback xmlns="">
      <p:transition>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heaply Asset Exchange Manager (AxM) Platform - Rheaply">
            <a:extLst>
              <a:ext uri="{FF2B5EF4-FFF2-40B4-BE49-F238E27FC236}">
                <a16:creationId xmlns:a16="http://schemas.microsoft.com/office/drawing/2014/main" id="{8DDFC933-6E30-4F79-B207-F7264DD2B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8919" y="836324"/>
            <a:ext cx="3727328" cy="3367927"/>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22">
            <a:extLst>
              <a:ext uri="{FF2B5EF4-FFF2-40B4-BE49-F238E27FC236}">
                <a16:creationId xmlns:a16="http://schemas.microsoft.com/office/drawing/2014/main" id="{8F1EA1DB-714D-4349-A18D-3B2A4A1C8E29}"/>
              </a:ext>
            </a:extLst>
          </p:cNvPr>
          <p:cNvSpPr txBox="1">
            <a:spLocks/>
          </p:cNvSpPr>
          <p:nvPr/>
        </p:nvSpPr>
        <p:spPr>
          <a:xfrm>
            <a:off x="11202113" y="6328411"/>
            <a:ext cx="505398" cy="436244"/>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C0F0FA-18F4-4A27-8656-72C919EAE300}" type="slidenum">
              <a:rPr lang="en-US" smtClean="0">
                <a:latin typeface="Open Sans" panose="020B0606030504020204" pitchFamily="34" charset="0"/>
                <a:ea typeface="Open Sans" panose="020B0606030504020204" pitchFamily="34" charset="0"/>
                <a:cs typeface="Open Sans" panose="020B0606030504020204" pitchFamily="34" charset="0"/>
              </a:rPr>
              <a:pPr/>
              <a:t>20</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6" name="Straight Connector 15">
            <a:extLst>
              <a:ext uri="{FF2B5EF4-FFF2-40B4-BE49-F238E27FC236}">
                <a16:creationId xmlns:a16="http://schemas.microsoft.com/office/drawing/2014/main" id="{48C9CC6D-D7DE-4596-B863-DEB62FB93407}"/>
              </a:ext>
            </a:extLst>
          </p:cNvPr>
          <p:cNvCxnSpPr>
            <a:cxnSpLocks/>
          </p:cNvCxnSpPr>
          <p:nvPr/>
        </p:nvCxnSpPr>
        <p:spPr>
          <a:xfrm>
            <a:off x="0" y="6112283"/>
            <a:ext cx="12192000" cy="0"/>
          </a:xfrm>
          <a:prstGeom prst="line">
            <a:avLst/>
          </a:prstGeom>
          <a:ln w="28575">
            <a:solidFill>
              <a:srgbClr val="322F31"/>
            </a:solidFill>
          </a:ln>
        </p:spPr>
        <p:style>
          <a:lnRef idx="1">
            <a:schemeClr val="accent1"/>
          </a:lnRef>
          <a:fillRef idx="0">
            <a:schemeClr val="accent1"/>
          </a:fillRef>
          <a:effectRef idx="0">
            <a:schemeClr val="accent1"/>
          </a:effectRef>
          <a:fontRef idx="minor">
            <a:schemeClr val="tx1"/>
          </a:fontRef>
        </p:style>
      </p:cxnSp>
      <p:sp>
        <p:nvSpPr>
          <p:cNvPr id="19" name="Slide Number Placeholder 12">
            <a:extLst>
              <a:ext uri="{FF2B5EF4-FFF2-40B4-BE49-F238E27FC236}">
                <a16:creationId xmlns:a16="http://schemas.microsoft.com/office/drawing/2014/main" id="{CF6117CB-73C5-4A1F-ABB9-1727816C50FF}"/>
              </a:ext>
            </a:extLst>
          </p:cNvPr>
          <p:cNvSpPr>
            <a:spLocks noGrp="1"/>
          </p:cNvSpPr>
          <p:nvPr>
            <p:ph type="sldNum" sz="quarter" idx="4"/>
          </p:nvPr>
        </p:nvSpPr>
        <p:spPr/>
        <p:txBody>
          <a:bodyPr/>
          <a:lstStyle/>
          <a:p>
            <a:pPr algn="l"/>
            <a:fld id="{0C3CA7BD-4C76-453A-BD69-5F4814F3506F}" type="slidenum">
              <a:rPr lang="en-US" sz="140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lgn="l"/>
              <a:t>20</a:t>
            </a:fld>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0A9A678D-DE15-4D37-8DC0-F7D09137A513}"/>
              </a:ext>
            </a:extLst>
          </p:cNvPr>
          <p:cNvSpPr>
            <a:spLocks noGrp="1"/>
          </p:cNvSpPr>
          <p:nvPr>
            <p:ph type="title"/>
          </p:nvPr>
        </p:nvSpPr>
        <p:spPr/>
        <p:txBody>
          <a:bodyPr/>
          <a:lstStyle/>
          <a:p>
            <a:r>
              <a:rPr lang="en-US" dirty="0"/>
              <a:t>Managing Resources in the Lab</a:t>
            </a:r>
          </a:p>
        </p:txBody>
      </p:sp>
      <p:sp>
        <p:nvSpPr>
          <p:cNvPr id="21" name="Content Placeholder 2">
            <a:extLst>
              <a:ext uri="{FF2B5EF4-FFF2-40B4-BE49-F238E27FC236}">
                <a16:creationId xmlns:a16="http://schemas.microsoft.com/office/drawing/2014/main" id="{6C634455-F96B-4E57-A088-5D4B7E83F3A7}"/>
              </a:ext>
            </a:extLst>
          </p:cNvPr>
          <p:cNvSpPr txBox="1">
            <a:spLocks/>
          </p:cNvSpPr>
          <p:nvPr/>
        </p:nvSpPr>
        <p:spPr>
          <a:xfrm>
            <a:off x="932883" y="5412670"/>
            <a:ext cx="10515600" cy="609006"/>
          </a:xfrm>
          <a:prstGeom prst="rect">
            <a:avLst/>
          </a:prstGeom>
        </p:spPr>
        <p:txBody>
          <a:bodyPr lIns="91440" tIns="45720" rIns="91440" bIns="4572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solidFill>
                  <a:schemeClr val="bg1"/>
                </a:solidFill>
                <a:latin typeface="Open Sans"/>
                <a:ea typeface="Open Sans"/>
                <a:cs typeface="Open Sans"/>
              </a:rPr>
              <a:t>Building a Culture of Sustainability in Science</a:t>
            </a:r>
            <a:endParaRPr lang="en-US" sz="3200" b="1" dirty="0">
              <a:solidFill>
                <a:schemeClr val="bg1"/>
              </a:solidFill>
            </a:endParaRPr>
          </a:p>
        </p:txBody>
      </p:sp>
      <p:sp>
        <p:nvSpPr>
          <p:cNvPr id="12" name="Content Placeholder 2">
            <a:extLst>
              <a:ext uri="{FF2B5EF4-FFF2-40B4-BE49-F238E27FC236}">
                <a16:creationId xmlns:a16="http://schemas.microsoft.com/office/drawing/2014/main" id="{3866EAC4-5F26-4E00-ABE6-84A4DAC2D2F6}"/>
              </a:ext>
            </a:extLst>
          </p:cNvPr>
          <p:cNvSpPr txBox="1">
            <a:spLocks/>
          </p:cNvSpPr>
          <p:nvPr/>
        </p:nvSpPr>
        <p:spPr>
          <a:xfrm>
            <a:off x="5814049" y="1769821"/>
            <a:ext cx="6001316" cy="35975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A302E"/>
                </a:solidFill>
                <a:latin typeface="Open Sans"/>
                <a:ea typeface="Open Sans"/>
                <a:cs typeface="Open Sans"/>
              </a:rPr>
              <a:t>Additional Strategies</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Share equipment, supplies and chemicals locally</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Utilize equipment return and refurbishment programs</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Ask about supplier take-back programs</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Explore solvent recycling</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Re-use packaging – gel packs, coolers for shipments to collaborators</a:t>
            </a: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2">
            <a:extLst>
              <a:ext uri="{FF2B5EF4-FFF2-40B4-BE49-F238E27FC236}">
                <a16:creationId xmlns:a16="http://schemas.microsoft.com/office/drawing/2014/main" id="{E738F80E-8557-49B4-A65A-F40C54C9E6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90" r="20923"/>
          <a:stretch/>
        </p:blipFill>
        <p:spPr bwMode="auto">
          <a:xfrm>
            <a:off x="290909" y="935149"/>
            <a:ext cx="1144022" cy="11081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335B92C-916A-45B1-951E-F684AD95DACD}"/>
              </a:ext>
            </a:extLst>
          </p:cNvPr>
          <p:cNvSpPr txBox="1"/>
          <p:nvPr/>
        </p:nvSpPr>
        <p:spPr>
          <a:xfrm>
            <a:off x="1067352" y="3745401"/>
            <a:ext cx="240041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hlinkClick r:id="rId5"/>
              </a:rPr>
              <a:t>https://rheaply.com/</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
        <p:nvSpPr>
          <p:cNvPr id="14" name="TextBox 13">
            <a:extLst>
              <a:ext uri="{FF2B5EF4-FFF2-40B4-BE49-F238E27FC236}">
                <a16:creationId xmlns:a16="http://schemas.microsoft.com/office/drawing/2014/main" id="{F4CF5BEB-1A26-4E67-8486-3D39B22157F5}"/>
              </a:ext>
            </a:extLst>
          </p:cNvPr>
          <p:cNvSpPr txBox="1"/>
          <p:nvPr/>
        </p:nvSpPr>
        <p:spPr>
          <a:xfrm>
            <a:off x="928176" y="4989984"/>
            <a:ext cx="4267200" cy="923330"/>
          </a:xfrm>
          <a:prstGeom prst="rect">
            <a:avLst/>
          </a:prstGeom>
          <a:noFill/>
        </p:spPr>
        <p:txBody>
          <a:bodyPr wrap="square">
            <a:spAutoFit/>
          </a:bodyPr>
          <a:lstStyle/>
          <a:p>
            <a:pPr algn="ctr"/>
            <a:r>
              <a:rPr lang="en-US" b="1" dirty="0"/>
              <a:t>More info here: </a:t>
            </a:r>
            <a:endParaRPr lang="en-US" b="1" dirty="0">
              <a:hlinkClick r:id="rId6"/>
            </a:endParaRPr>
          </a:p>
          <a:p>
            <a:pPr algn="ctr"/>
            <a:r>
              <a:rPr lang="en-US" dirty="0">
                <a:hlinkClick r:id="rId6"/>
              </a:rPr>
              <a:t>https://www.mygreenlab.org/waste.html</a:t>
            </a:r>
            <a:endParaRPr lang="en-US" dirty="0"/>
          </a:p>
          <a:p>
            <a:pPr algn="ctr"/>
            <a:endParaRPr lang="en-US" dirty="0"/>
          </a:p>
        </p:txBody>
      </p:sp>
    </p:spTree>
    <p:extLst>
      <p:ext uri="{BB962C8B-B14F-4D97-AF65-F5344CB8AC3E}">
        <p14:creationId xmlns:p14="http://schemas.microsoft.com/office/powerpoint/2010/main" val="3729076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79214C-C19B-48B6-8814-36D0FEBF8890}"/>
              </a:ext>
            </a:extLst>
          </p:cNvPr>
          <p:cNvSpPr>
            <a:spLocks noGrp="1"/>
          </p:cNvSpPr>
          <p:nvPr>
            <p:ph type="sldNum" sz="quarter" idx="4"/>
          </p:nvPr>
        </p:nvSpPr>
        <p:spPr/>
        <p:txBody>
          <a:bodyPr/>
          <a:lstStyle/>
          <a:p>
            <a:fld id="{7B04DEDE-321B-4E0C-94CA-1E3DAA6B016B}" type="slidenum">
              <a:rPr lang="en-US" sz="1400" smtClean="0">
                <a:latin typeface="Open Sans" panose="020B0606030504020204" pitchFamily="34" charset="0"/>
                <a:ea typeface="Open Sans" panose="020B0606030504020204" pitchFamily="34" charset="0"/>
                <a:cs typeface="Open Sans" panose="020B0606030504020204" pitchFamily="34" charset="0"/>
              </a:rPr>
              <a:pPr/>
              <a:t>21</a:t>
            </a:fld>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1D070E7B-47B7-4E39-A31E-081236DA4968}"/>
              </a:ext>
            </a:extLst>
          </p:cNvPr>
          <p:cNvSpPr>
            <a:spLocks noGrp="1"/>
          </p:cNvSpPr>
          <p:nvPr>
            <p:ph type="title"/>
          </p:nvPr>
        </p:nvSpPr>
        <p:spPr/>
        <p:txBody>
          <a:bodyPr/>
          <a:lstStyle/>
          <a:p>
            <a:r>
              <a:rPr lang="en-US" dirty="0"/>
              <a:t>Additional Resources</a:t>
            </a:r>
          </a:p>
        </p:txBody>
      </p:sp>
      <p:pic>
        <p:nvPicPr>
          <p:cNvPr id="12291" name="Picture 3">
            <a:extLst>
              <a:ext uri="{FF2B5EF4-FFF2-40B4-BE49-F238E27FC236}">
                <a16:creationId xmlns:a16="http://schemas.microsoft.com/office/drawing/2014/main" id="{84E46E07-B4CA-4E3E-AB7B-5269457DD0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971655"/>
            <a:ext cx="2286000" cy="891476"/>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a:extLst>
              <a:ext uri="{FF2B5EF4-FFF2-40B4-BE49-F238E27FC236}">
                <a16:creationId xmlns:a16="http://schemas.microsoft.com/office/drawing/2014/main" id="{0B6DBB63-D6CB-42BA-9D8A-D961944B6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6900" y="2037719"/>
            <a:ext cx="2286000" cy="684509"/>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62850C3B-20E0-4800-9687-33C9C65E4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6520" y="1778976"/>
            <a:ext cx="2286000" cy="1201994"/>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a:extLst>
              <a:ext uri="{FF2B5EF4-FFF2-40B4-BE49-F238E27FC236}">
                <a16:creationId xmlns:a16="http://schemas.microsoft.com/office/drawing/2014/main" id="{A29511F6-B35A-4A42-91FD-BB6455F6A6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9200" y="1561774"/>
            <a:ext cx="1689100" cy="163639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CC2D335-4F7D-48B3-9622-701971FD4A80}"/>
              </a:ext>
            </a:extLst>
          </p:cNvPr>
          <p:cNvSpPr txBox="1"/>
          <p:nvPr/>
        </p:nvSpPr>
        <p:spPr>
          <a:xfrm>
            <a:off x="426720" y="3502646"/>
            <a:ext cx="2560320" cy="1754326"/>
          </a:xfrm>
          <a:prstGeom prst="rect">
            <a:avLst/>
          </a:prstGeom>
          <a:noFill/>
        </p:spPr>
        <p:txBody>
          <a:bodyPr wrap="square">
            <a:spAutoFit/>
          </a:bodyPr>
          <a:lstStyle/>
          <a:p>
            <a:r>
              <a:rPr lang="en-US" sz="1200" dirty="0"/>
              <a:t>The </a:t>
            </a:r>
            <a:r>
              <a:rPr lang="en-US" sz="1200" b="1" dirty="0">
                <a:hlinkClick r:id="rId6"/>
              </a:rPr>
              <a:t>Sustainable Purchasing Leadership Council (SPLC) </a:t>
            </a:r>
            <a:r>
              <a:rPr lang="en-US" sz="1200" dirty="0"/>
              <a:t>convenes buyers, suppliers, and public interest advocates to develop programs that simplify and standardize sustainable purchasing efforts by large organizations. If your organization isn't already a member, suggest to your purchasing department/team that they consider joining the council.</a:t>
            </a:r>
          </a:p>
        </p:txBody>
      </p:sp>
      <p:sp>
        <p:nvSpPr>
          <p:cNvPr id="17" name="TextBox 16">
            <a:extLst>
              <a:ext uri="{FF2B5EF4-FFF2-40B4-BE49-F238E27FC236}">
                <a16:creationId xmlns:a16="http://schemas.microsoft.com/office/drawing/2014/main" id="{DA554B0D-26E9-426D-950B-9366DFE99ACC}"/>
              </a:ext>
            </a:extLst>
          </p:cNvPr>
          <p:cNvSpPr txBox="1"/>
          <p:nvPr/>
        </p:nvSpPr>
        <p:spPr>
          <a:xfrm>
            <a:off x="9296400" y="3502646"/>
            <a:ext cx="2560320" cy="2308324"/>
          </a:xfrm>
          <a:prstGeom prst="rect">
            <a:avLst/>
          </a:prstGeom>
          <a:noFill/>
        </p:spPr>
        <p:txBody>
          <a:bodyPr wrap="square">
            <a:spAutoFit/>
          </a:bodyPr>
          <a:lstStyle/>
          <a:p>
            <a:r>
              <a:rPr lang="en-US" sz="1200" b="1" dirty="0">
                <a:hlinkClick r:id="rId7"/>
              </a:rPr>
              <a:t>Columbia University's Masters in Sustainable Management </a:t>
            </a:r>
            <a:r>
              <a:rPr lang="en-US" sz="1200" dirty="0"/>
              <a:t>is for "those who wish to pursue a career in management that takes into account both the environment and the economy." Focus areas such as economics, quantitative analysis, and policy help ensure that graduates will "transform how organizations do business by formulating and implementing sustainability strategies."</a:t>
            </a:r>
          </a:p>
        </p:txBody>
      </p:sp>
      <p:sp>
        <p:nvSpPr>
          <p:cNvPr id="19" name="TextBox 18">
            <a:extLst>
              <a:ext uri="{FF2B5EF4-FFF2-40B4-BE49-F238E27FC236}">
                <a16:creationId xmlns:a16="http://schemas.microsoft.com/office/drawing/2014/main" id="{E6CCA15E-9380-4408-8C32-76AC51A1679B}"/>
              </a:ext>
            </a:extLst>
          </p:cNvPr>
          <p:cNvSpPr txBox="1"/>
          <p:nvPr/>
        </p:nvSpPr>
        <p:spPr>
          <a:xfrm>
            <a:off x="6309360" y="3502646"/>
            <a:ext cx="2560320" cy="1754326"/>
          </a:xfrm>
          <a:prstGeom prst="rect">
            <a:avLst/>
          </a:prstGeom>
          <a:noFill/>
        </p:spPr>
        <p:txBody>
          <a:bodyPr wrap="square">
            <a:spAutoFit/>
          </a:bodyPr>
          <a:lstStyle/>
          <a:p>
            <a:r>
              <a:rPr lang="en-US" sz="1200" dirty="0"/>
              <a:t>Looking for something faster and more affordable? The open learning platform Udemy offers a course entitled </a:t>
            </a:r>
            <a:r>
              <a:rPr lang="en-US" sz="1200" b="1" dirty="0">
                <a:hlinkClick r:id="rId8"/>
              </a:rPr>
              <a:t>Sustainable Procurement: A Guide to Ethical Purchasing</a:t>
            </a:r>
            <a:r>
              <a:rPr lang="en-US" sz="1200" dirty="0"/>
              <a:t>, created by </a:t>
            </a:r>
            <a:r>
              <a:rPr lang="en-US" sz="1200" dirty="0" err="1"/>
              <a:t>Astrapto</a:t>
            </a:r>
            <a:r>
              <a:rPr lang="en-US" sz="1200" dirty="0"/>
              <a:t>, which gives a broad introduction into the topics involved in sustainable purchasing.</a:t>
            </a:r>
          </a:p>
        </p:txBody>
      </p:sp>
      <p:sp>
        <p:nvSpPr>
          <p:cNvPr id="21" name="TextBox 20">
            <a:extLst>
              <a:ext uri="{FF2B5EF4-FFF2-40B4-BE49-F238E27FC236}">
                <a16:creationId xmlns:a16="http://schemas.microsoft.com/office/drawing/2014/main" id="{B33EAE23-C2A3-4982-9459-996178A08602}"/>
              </a:ext>
            </a:extLst>
          </p:cNvPr>
          <p:cNvSpPr txBox="1"/>
          <p:nvPr/>
        </p:nvSpPr>
        <p:spPr>
          <a:xfrm>
            <a:off x="3327400" y="3502646"/>
            <a:ext cx="2560320" cy="1569660"/>
          </a:xfrm>
          <a:prstGeom prst="rect">
            <a:avLst/>
          </a:prstGeom>
          <a:noFill/>
        </p:spPr>
        <p:txBody>
          <a:bodyPr wrap="square">
            <a:spAutoFit/>
          </a:bodyPr>
          <a:lstStyle/>
          <a:p>
            <a:r>
              <a:rPr lang="en-US" sz="1200" dirty="0"/>
              <a:t>The University of Cambridge offers a program on</a:t>
            </a:r>
            <a:r>
              <a:rPr lang="en-US" sz="1200" dirty="0">
                <a:hlinkClick r:id="rId9"/>
              </a:rPr>
              <a:t> </a:t>
            </a:r>
            <a:r>
              <a:rPr lang="en-US" sz="1200" b="1" dirty="0">
                <a:hlinkClick r:id="rId9"/>
              </a:rPr>
              <a:t>Circular Economy and Sustainability Strategies</a:t>
            </a:r>
            <a:r>
              <a:rPr lang="en-US" sz="1200" dirty="0"/>
              <a:t>, designed "to help you understand the growing business case for sustainable solutions and to learn how to manage and grow a sustainable business by incorporating circular economy principles into your strategies."</a:t>
            </a:r>
          </a:p>
        </p:txBody>
      </p:sp>
      <p:sp>
        <p:nvSpPr>
          <p:cNvPr id="11" name="Rectangle 10">
            <a:extLst>
              <a:ext uri="{FF2B5EF4-FFF2-40B4-BE49-F238E27FC236}">
                <a16:creationId xmlns:a16="http://schemas.microsoft.com/office/drawing/2014/main" id="{5515631F-62EC-4D4C-A726-050A067C37F1}"/>
              </a:ext>
            </a:extLst>
          </p:cNvPr>
          <p:cNvSpPr/>
          <p:nvPr/>
        </p:nvSpPr>
        <p:spPr>
          <a:xfrm>
            <a:off x="243840" y="1257300"/>
            <a:ext cx="2743200" cy="46577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8AD9A7-C1A8-4F5C-96F3-D2748A2AA6FE}"/>
              </a:ext>
            </a:extLst>
          </p:cNvPr>
          <p:cNvSpPr/>
          <p:nvPr/>
        </p:nvSpPr>
        <p:spPr>
          <a:xfrm>
            <a:off x="3230880" y="1257300"/>
            <a:ext cx="2743200" cy="46577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5DBEC47-203A-4F93-93F0-6E8620AF6CB0}"/>
              </a:ext>
            </a:extLst>
          </p:cNvPr>
          <p:cNvSpPr/>
          <p:nvPr/>
        </p:nvSpPr>
        <p:spPr>
          <a:xfrm>
            <a:off x="9204960" y="1257300"/>
            <a:ext cx="2743200" cy="46577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FF2C1AC-2F7D-4802-90F6-706509807CDB}"/>
              </a:ext>
            </a:extLst>
          </p:cNvPr>
          <p:cNvSpPr/>
          <p:nvPr/>
        </p:nvSpPr>
        <p:spPr>
          <a:xfrm>
            <a:off x="6217920" y="1257300"/>
            <a:ext cx="2743200" cy="46577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F3F366F-300A-40C2-8179-131DADCA9680}"/>
              </a:ext>
            </a:extLst>
          </p:cNvPr>
          <p:cNvCxnSpPr>
            <a:cxnSpLocks/>
          </p:cNvCxnSpPr>
          <p:nvPr/>
        </p:nvCxnSpPr>
        <p:spPr>
          <a:xfrm>
            <a:off x="415290" y="3406154"/>
            <a:ext cx="24003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AE9AC67-090A-4E60-BE1A-6C41F393B79E}"/>
              </a:ext>
            </a:extLst>
          </p:cNvPr>
          <p:cNvCxnSpPr>
            <a:cxnSpLocks/>
          </p:cNvCxnSpPr>
          <p:nvPr/>
        </p:nvCxnSpPr>
        <p:spPr>
          <a:xfrm>
            <a:off x="3402330" y="3406154"/>
            <a:ext cx="24003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D190452-1256-4B04-B6A6-AE2796F46C80}"/>
              </a:ext>
            </a:extLst>
          </p:cNvPr>
          <p:cNvCxnSpPr>
            <a:cxnSpLocks/>
          </p:cNvCxnSpPr>
          <p:nvPr/>
        </p:nvCxnSpPr>
        <p:spPr>
          <a:xfrm>
            <a:off x="6389370" y="3406154"/>
            <a:ext cx="24003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024C568-790B-422E-8E4E-CA4EAA419D6F}"/>
              </a:ext>
            </a:extLst>
          </p:cNvPr>
          <p:cNvCxnSpPr>
            <a:cxnSpLocks/>
          </p:cNvCxnSpPr>
          <p:nvPr/>
        </p:nvCxnSpPr>
        <p:spPr>
          <a:xfrm>
            <a:off x="9376410" y="3406154"/>
            <a:ext cx="24003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289" name="Picture 1">
            <a:extLst>
              <a:ext uri="{FF2B5EF4-FFF2-40B4-BE49-F238E27FC236}">
                <a16:creationId xmlns:a16="http://schemas.microsoft.com/office/drawing/2014/main" id="{E5346F0E-5201-F04D-8612-DBCCAFDBE0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105525" cy="591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366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C7B4DA-9570-4693-B931-07D4C0CB81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05" t="11835" b="26719"/>
          <a:stretch/>
        </p:blipFill>
        <p:spPr bwMode="auto">
          <a:xfrm>
            <a:off x="0" y="697809"/>
            <a:ext cx="7632700" cy="53952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A2A3C4E-2EA5-4524-9EFF-E5B73E3522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16450" y="697809"/>
            <a:ext cx="7575550" cy="5393790"/>
          </a:xfrm>
          <a:prstGeom prst="rect">
            <a:avLst/>
          </a:prstGeom>
        </p:spPr>
      </p:pic>
      <p:sp>
        <p:nvSpPr>
          <p:cNvPr id="2" name="Title 1">
            <a:extLst>
              <a:ext uri="{FF2B5EF4-FFF2-40B4-BE49-F238E27FC236}">
                <a16:creationId xmlns:a16="http://schemas.microsoft.com/office/drawing/2014/main" id="{346B22E4-C76D-458F-95F8-C77DBB135EDB}"/>
              </a:ext>
            </a:extLst>
          </p:cNvPr>
          <p:cNvSpPr>
            <a:spLocks noGrp="1"/>
          </p:cNvSpPr>
          <p:nvPr>
            <p:ph type="title"/>
          </p:nvPr>
        </p:nvSpPr>
        <p:spPr/>
        <p:txBody>
          <a:bodyPr/>
          <a:lstStyle/>
          <a:p>
            <a:r>
              <a:rPr lang="en-US" dirty="0"/>
              <a:t>The Carbon Impact of Biotech And Pharma</a:t>
            </a:r>
          </a:p>
        </p:txBody>
      </p:sp>
    </p:spTree>
    <p:extLst>
      <p:ext uri="{BB962C8B-B14F-4D97-AF65-F5344CB8AC3E}">
        <p14:creationId xmlns:p14="http://schemas.microsoft.com/office/powerpoint/2010/main" val="3824590965"/>
      </p:ext>
    </p:extLst>
  </p:cSld>
  <p:clrMapOvr>
    <a:masterClrMapping/>
  </p:clrMapOvr>
  <mc:AlternateContent xmlns:mc="http://schemas.openxmlformats.org/markup-compatibility/2006" xmlns:p14="http://schemas.microsoft.com/office/powerpoint/2010/main">
    <mc:Choice Requires="p14">
      <p:transition p14:dur="400">
        <p:wipe/>
      </p:transition>
    </mc:Choice>
    <mc:Fallback xmlns="">
      <p:transition>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0CDD91-2638-4410-BFB0-D9792E9262A9}"/>
              </a:ext>
            </a:extLst>
          </p:cNvPr>
          <p:cNvPicPr>
            <a:picLocks noChangeAspect="1"/>
          </p:cNvPicPr>
          <p:nvPr/>
        </p:nvPicPr>
        <p:blipFill>
          <a:blip r:embed="rId3"/>
          <a:srcRect t="6313" b="6313"/>
          <a:stretch/>
        </p:blipFill>
        <p:spPr>
          <a:xfrm>
            <a:off x="4217670" y="746760"/>
            <a:ext cx="7973568" cy="5336540"/>
          </a:xfrm>
          <a:prstGeom prst="rect">
            <a:avLst/>
          </a:prstGeom>
        </p:spPr>
      </p:pic>
      <p:grpSp>
        <p:nvGrpSpPr>
          <p:cNvPr id="14" name="Group 13">
            <a:extLst>
              <a:ext uri="{FF2B5EF4-FFF2-40B4-BE49-F238E27FC236}">
                <a16:creationId xmlns:a16="http://schemas.microsoft.com/office/drawing/2014/main" id="{144F77BB-38C5-4237-878F-FB895441118A}"/>
              </a:ext>
            </a:extLst>
          </p:cNvPr>
          <p:cNvGrpSpPr/>
          <p:nvPr/>
        </p:nvGrpSpPr>
        <p:grpSpPr>
          <a:xfrm>
            <a:off x="0" y="1420511"/>
            <a:ext cx="3374299" cy="902970"/>
            <a:chOff x="0" y="1600200"/>
            <a:chExt cx="3374299" cy="902970"/>
          </a:xfrm>
          <a:solidFill>
            <a:srgbClr val="57B6B2"/>
          </a:solidFill>
        </p:grpSpPr>
        <p:sp>
          <p:nvSpPr>
            <p:cNvPr id="15" name="Rectangle 14">
              <a:extLst>
                <a:ext uri="{FF2B5EF4-FFF2-40B4-BE49-F238E27FC236}">
                  <a16:creationId xmlns:a16="http://schemas.microsoft.com/office/drawing/2014/main" id="{C22B075E-AE07-4B77-98D5-72064096DAA8}"/>
                </a:ext>
              </a:extLst>
            </p:cNvPr>
            <p:cNvSpPr/>
            <p:nvPr/>
          </p:nvSpPr>
          <p:spPr>
            <a:xfrm>
              <a:off x="0" y="1600200"/>
              <a:ext cx="2922814" cy="902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939BEAAF-6A15-47F8-822B-467EFBCEF45B}"/>
                </a:ext>
              </a:extLst>
            </p:cNvPr>
            <p:cNvSpPr/>
            <p:nvPr/>
          </p:nvSpPr>
          <p:spPr>
            <a:xfrm>
              <a:off x="2471329" y="1600200"/>
              <a:ext cx="902970" cy="9029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50EB46A1-2F9D-4177-A93F-27CCF8B9A08A}"/>
              </a:ext>
            </a:extLst>
          </p:cNvPr>
          <p:cNvSpPr txBox="1"/>
          <p:nvPr/>
        </p:nvSpPr>
        <p:spPr>
          <a:xfrm>
            <a:off x="2434726" y="1548830"/>
            <a:ext cx="902970" cy="646331"/>
          </a:xfrm>
          <a:prstGeom prst="rect">
            <a:avLst/>
          </a:prstGeom>
          <a:noFill/>
        </p:spPr>
        <p:txBody>
          <a:bodyPr wrap="square" rtlCol="0">
            <a:spAutoFit/>
          </a:bodyPr>
          <a:lstStyle/>
          <a:p>
            <a:pPr algn="ct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01</a:t>
            </a:r>
          </a:p>
        </p:txBody>
      </p:sp>
      <p:sp>
        <p:nvSpPr>
          <p:cNvPr id="18" name="TextBox 17">
            <a:extLst>
              <a:ext uri="{FF2B5EF4-FFF2-40B4-BE49-F238E27FC236}">
                <a16:creationId xmlns:a16="http://schemas.microsoft.com/office/drawing/2014/main" id="{5BF5D623-1A59-4119-8B23-DB6B7DDEE235}"/>
              </a:ext>
            </a:extLst>
          </p:cNvPr>
          <p:cNvSpPr txBox="1"/>
          <p:nvPr/>
        </p:nvSpPr>
        <p:spPr>
          <a:xfrm>
            <a:off x="502920" y="2834640"/>
            <a:ext cx="3430452" cy="2862322"/>
          </a:xfrm>
          <a:prstGeom prst="rect">
            <a:avLst/>
          </a:prstGeom>
          <a:noFill/>
        </p:spPr>
        <p:txBody>
          <a:bodyPr wrap="square" rtlCol="0">
            <a:spAutoFit/>
          </a:bodyPr>
          <a:lstStyle/>
          <a:p>
            <a:r>
              <a:rPr lang="en-US" sz="18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The global biotechnology and pharmaceutical industry has a significant carbon footprint </a:t>
            </a:r>
            <a:r>
              <a:rPr lang="en-US" sz="18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(197 million tCO</a:t>
            </a:r>
            <a:r>
              <a:rPr lang="en-US" sz="1800" baseline="-250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2</a:t>
            </a:r>
            <a:r>
              <a:rPr lang="en-US" sz="18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 more than the forestry and paper industry, the semiconductor industry, and equal to nearly half the annual carbon output of the United Kingdom. </a:t>
            </a:r>
          </a:p>
        </p:txBody>
      </p:sp>
      <p:pic>
        <p:nvPicPr>
          <p:cNvPr id="33" name="Picture 32">
            <a:extLst>
              <a:ext uri="{FF2B5EF4-FFF2-40B4-BE49-F238E27FC236}">
                <a16:creationId xmlns:a16="http://schemas.microsoft.com/office/drawing/2014/main" id="{968E8B45-2121-4100-B56A-D39B34F2F445}"/>
              </a:ext>
            </a:extLst>
          </p:cNvPr>
          <p:cNvPicPr>
            <a:picLocks noChangeAspect="1"/>
          </p:cNvPicPr>
          <p:nvPr/>
        </p:nvPicPr>
        <p:blipFill>
          <a:blip r:embed="rId4"/>
          <a:stretch>
            <a:fillRect/>
          </a:stretch>
        </p:blipFill>
        <p:spPr>
          <a:xfrm>
            <a:off x="5228228" y="1295512"/>
            <a:ext cx="5972175" cy="3629025"/>
          </a:xfrm>
          <a:prstGeom prst="rect">
            <a:avLst/>
          </a:prstGeom>
        </p:spPr>
      </p:pic>
      <p:sp>
        <p:nvSpPr>
          <p:cNvPr id="2" name="Title 1">
            <a:extLst>
              <a:ext uri="{FF2B5EF4-FFF2-40B4-BE49-F238E27FC236}">
                <a16:creationId xmlns:a16="http://schemas.microsoft.com/office/drawing/2014/main" id="{70EC7187-FA9B-4A85-A4E0-D1D7A4806283}"/>
              </a:ext>
            </a:extLst>
          </p:cNvPr>
          <p:cNvSpPr>
            <a:spLocks noGrp="1"/>
          </p:cNvSpPr>
          <p:nvPr>
            <p:ph type="title"/>
          </p:nvPr>
        </p:nvSpPr>
        <p:spPr/>
        <p:txBody>
          <a:bodyPr/>
          <a:lstStyle/>
          <a:p>
            <a:r>
              <a:rPr lang="en-US" dirty="0"/>
              <a:t>Summary of Key Findings</a:t>
            </a:r>
          </a:p>
        </p:txBody>
      </p:sp>
    </p:spTree>
    <p:extLst>
      <p:ext uri="{BB962C8B-B14F-4D97-AF65-F5344CB8AC3E}">
        <p14:creationId xmlns:p14="http://schemas.microsoft.com/office/powerpoint/2010/main" val="2539236912"/>
      </p:ext>
    </p:extLst>
  </p:cSld>
  <p:clrMapOvr>
    <a:masterClrMapping/>
  </p:clrMapOvr>
  <mc:AlternateContent xmlns:mc="http://schemas.openxmlformats.org/markup-compatibility/2006" xmlns:p14="http://schemas.microsoft.com/office/powerpoint/2010/main">
    <mc:Choice Requires="p14">
      <p:transition p14:dur="400">
        <p:wipe/>
      </p:transition>
    </mc:Choice>
    <mc:Fallback xmlns="">
      <p:transition>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0CDD91-2638-4410-BFB0-D9792E9262A9}"/>
              </a:ext>
            </a:extLst>
          </p:cNvPr>
          <p:cNvPicPr>
            <a:picLocks noChangeAspect="1"/>
          </p:cNvPicPr>
          <p:nvPr/>
        </p:nvPicPr>
        <p:blipFill>
          <a:blip r:embed="rId3">
            <a:extLst>
              <a:ext uri="{28A0092B-C50C-407E-A947-70E740481C1C}">
                <a14:useLocalDpi xmlns:a14="http://schemas.microsoft.com/office/drawing/2010/main" val="0"/>
              </a:ext>
            </a:extLst>
          </a:blip>
          <a:srcRect t="5523" b="5523"/>
          <a:stretch/>
        </p:blipFill>
        <p:spPr>
          <a:xfrm>
            <a:off x="4217670" y="746760"/>
            <a:ext cx="7973568" cy="5336540"/>
          </a:xfrm>
          <a:prstGeom prst="rect">
            <a:avLst/>
          </a:prstGeom>
        </p:spPr>
      </p:pic>
      <p:grpSp>
        <p:nvGrpSpPr>
          <p:cNvPr id="14" name="Group 13">
            <a:extLst>
              <a:ext uri="{FF2B5EF4-FFF2-40B4-BE49-F238E27FC236}">
                <a16:creationId xmlns:a16="http://schemas.microsoft.com/office/drawing/2014/main" id="{144F77BB-38C5-4237-878F-FB895441118A}"/>
              </a:ext>
            </a:extLst>
          </p:cNvPr>
          <p:cNvGrpSpPr/>
          <p:nvPr/>
        </p:nvGrpSpPr>
        <p:grpSpPr>
          <a:xfrm>
            <a:off x="0" y="1420511"/>
            <a:ext cx="3374299" cy="902970"/>
            <a:chOff x="0" y="1600200"/>
            <a:chExt cx="3374299" cy="902970"/>
          </a:xfrm>
          <a:solidFill>
            <a:srgbClr val="57B6B2"/>
          </a:solidFill>
        </p:grpSpPr>
        <p:sp>
          <p:nvSpPr>
            <p:cNvPr id="15" name="Rectangle 14">
              <a:extLst>
                <a:ext uri="{FF2B5EF4-FFF2-40B4-BE49-F238E27FC236}">
                  <a16:creationId xmlns:a16="http://schemas.microsoft.com/office/drawing/2014/main" id="{C22B075E-AE07-4B77-98D5-72064096DAA8}"/>
                </a:ext>
              </a:extLst>
            </p:cNvPr>
            <p:cNvSpPr/>
            <p:nvPr/>
          </p:nvSpPr>
          <p:spPr>
            <a:xfrm>
              <a:off x="0" y="1600200"/>
              <a:ext cx="2922814" cy="9029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939BEAAF-6A15-47F8-822B-467EFBCEF45B}"/>
                </a:ext>
              </a:extLst>
            </p:cNvPr>
            <p:cNvSpPr/>
            <p:nvPr/>
          </p:nvSpPr>
          <p:spPr>
            <a:xfrm>
              <a:off x="2471329" y="1600200"/>
              <a:ext cx="902970" cy="9029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50EB46A1-2F9D-4177-A93F-27CCF8B9A08A}"/>
              </a:ext>
            </a:extLst>
          </p:cNvPr>
          <p:cNvSpPr txBox="1"/>
          <p:nvPr/>
        </p:nvSpPr>
        <p:spPr>
          <a:xfrm>
            <a:off x="2434726" y="1548830"/>
            <a:ext cx="902970" cy="646331"/>
          </a:xfrm>
          <a:prstGeom prst="rect">
            <a:avLst/>
          </a:prstGeom>
          <a:noFill/>
        </p:spPr>
        <p:txBody>
          <a:bodyPr wrap="square" rtlCol="0">
            <a:spAutoFit/>
          </a:bodyPr>
          <a:lstStyle/>
          <a:p>
            <a:pPr algn="ct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02</a:t>
            </a:r>
          </a:p>
        </p:txBody>
      </p:sp>
      <p:sp>
        <p:nvSpPr>
          <p:cNvPr id="2" name="Title 1">
            <a:extLst>
              <a:ext uri="{FF2B5EF4-FFF2-40B4-BE49-F238E27FC236}">
                <a16:creationId xmlns:a16="http://schemas.microsoft.com/office/drawing/2014/main" id="{70EC7187-FA9B-4A85-A4E0-D1D7A4806283}"/>
              </a:ext>
            </a:extLst>
          </p:cNvPr>
          <p:cNvSpPr>
            <a:spLocks noGrp="1"/>
          </p:cNvSpPr>
          <p:nvPr>
            <p:ph type="title"/>
          </p:nvPr>
        </p:nvSpPr>
        <p:spPr/>
        <p:txBody>
          <a:bodyPr/>
          <a:lstStyle/>
          <a:p>
            <a:r>
              <a:rPr lang="en-US" dirty="0"/>
              <a:t>Summary of Key Findings</a:t>
            </a:r>
          </a:p>
        </p:txBody>
      </p:sp>
      <p:sp>
        <p:nvSpPr>
          <p:cNvPr id="10" name="TextBox 9">
            <a:extLst>
              <a:ext uri="{FF2B5EF4-FFF2-40B4-BE49-F238E27FC236}">
                <a16:creationId xmlns:a16="http://schemas.microsoft.com/office/drawing/2014/main" id="{B5F5839E-D7E8-4457-AAAA-7A61E5F19C46}"/>
              </a:ext>
            </a:extLst>
          </p:cNvPr>
          <p:cNvSpPr txBox="1"/>
          <p:nvPr/>
        </p:nvSpPr>
        <p:spPr>
          <a:xfrm>
            <a:off x="502920" y="2834640"/>
            <a:ext cx="3430452" cy="2308324"/>
          </a:xfrm>
          <a:prstGeom prst="rect">
            <a:avLst/>
          </a:prstGeom>
          <a:noFill/>
        </p:spPr>
        <p:txBody>
          <a:bodyPr wrap="square" rtlCol="0">
            <a:spAutoFit/>
          </a:bodyPr>
          <a:lstStyle/>
          <a:p>
            <a:r>
              <a:rPr lang="en-US" sz="18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Scope 3 emissions are nearly five times larger than Scope 1 and 2 emissions combined</a:t>
            </a:r>
            <a:r>
              <a:rPr lang="en-US" sz="18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therefore it is critical to consider the entire value chain when evaluating the carbon footprint of biotech and pharma.</a:t>
            </a:r>
          </a:p>
        </p:txBody>
      </p:sp>
      <p:pic>
        <p:nvPicPr>
          <p:cNvPr id="11" name="Picture 10">
            <a:extLst>
              <a:ext uri="{FF2B5EF4-FFF2-40B4-BE49-F238E27FC236}">
                <a16:creationId xmlns:a16="http://schemas.microsoft.com/office/drawing/2014/main" id="{1BD613ED-1C60-4F74-8A94-27DF66725D5B}"/>
              </a:ext>
            </a:extLst>
          </p:cNvPr>
          <p:cNvPicPr>
            <a:picLocks noChangeAspect="1"/>
          </p:cNvPicPr>
          <p:nvPr/>
        </p:nvPicPr>
        <p:blipFill>
          <a:blip r:embed="rId4"/>
          <a:stretch>
            <a:fillRect/>
          </a:stretch>
        </p:blipFill>
        <p:spPr>
          <a:xfrm>
            <a:off x="5228228" y="966566"/>
            <a:ext cx="6089741" cy="4306475"/>
          </a:xfrm>
          <a:prstGeom prst="rect">
            <a:avLst/>
          </a:prstGeom>
        </p:spPr>
      </p:pic>
    </p:spTree>
    <p:extLst>
      <p:ext uri="{BB962C8B-B14F-4D97-AF65-F5344CB8AC3E}">
        <p14:creationId xmlns:p14="http://schemas.microsoft.com/office/powerpoint/2010/main" val="219557496"/>
      </p:ext>
    </p:extLst>
  </p:cSld>
  <p:clrMapOvr>
    <a:masterClrMapping/>
  </p:clrMapOvr>
  <mc:AlternateContent xmlns:mc="http://schemas.openxmlformats.org/markup-compatibility/2006" xmlns:p14="http://schemas.microsoft.com/office/powerpoint/2010/main">
    <mc:Choice Requires="p14">
      <p:transition p14:dur="400">
        <p:wipe/>
      </p:transition>
    </mc:Choice>
    <mc:Fallback xmlns="">
      <p:transition>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counter, cluttered&#10;&#10;Description automatically generated">
            <a:extLst>
              <a:ext uri="{FF2B5EF4-FFF2-40B4-BE49-F238E27FC236}">
                <a16:creationId xmlns:a16="http://schemas.microsoft.com/office/drawing/2014/main" id="{D2C64A09-3640-4D8C-A2B5-4E42A6B0B84E}"/>
              </a:ext>
            </a:extLst>
          </p:cNvPr>
          <p:cNvPicPr>
            <a:picLocks noChangeAspect="1"/>
          </p:cNvPicPr>
          <p:nvPr/>
        </p:nvPicPr>
        <p:blipFill rotWithShape="1">
          <a:blip r:embed="rId3">
            <a:extLst>
              <a:ext uri="{28A0092B-C50C-407E-A947-70E740481C1C}">
                <a14:useLocalDpi xmlns:a14="http://schemas.microsoft.com/office/drawing/2010/main" val="0"/>
              </a:ext>
            </a:extLst>
          </a:blip>
          <a:srcRect t="19056" b="25288"/>
          <a:stretch/>
        </p:blipFill>
        <p:spPr>
          <a:xfrm>
            <a:off x="-3027" y="740229"/>
            <a:ext cx="12195027" cy="5341258"/>
          </a:xfrm>
          <a:prstGeom prst="rect">
            <a:avLst/>
          </a:prstGeom>
        </p:spPr>
      </p:pic>
      <p:sp>
        <p:nvSpPr>
          <p:cNvPr id="2" name="Title 1">
            <a:extLst>
              <a:ext uri="{FF2B5EF4-FFF2-40B4-BE49-F238E27FC236}">
                <a16:creationId xmlns:a16="http://schemas.microsoft.com/office/drawing/2014/main" id="{70EC7187-FA9B-4A85-A4E0-D1D7A4806283}"/>
              </a:ext>
            </a:extLst>
          </p:cNvPr>
          <p:cNvSpPr>
            <a:spLocks noGrp="1"/>
          </p:cNvSpPr>
          <p:nvPr>
            <p:ph type="title"/>
          </p:nvPr>
        </p:nvSpPr>
        <p:spPr/>
        <p:txBody>
          <a:bodyPr/>
          <a:lstStyle/>
          <a:p>
            <a:r>
              <a:rPr lang="en-US" dirty="0"/>
              <a:t>The Takeaway</a:t>
            </a:r>
          </a:p>
        </p:txBody>
      </p:sp>
      <p:sp>
        <p:nvSpPr>
          <p:cNvPr id="13" name="Text Placeholder 4">
            <a:extLst>
              <a:ext uri="{FF2B5EF4-FFF2-40B4-BE49-F238E27FC236}">
                <a16:creationId xmlns:a16="http://schemas.microsoft.com/office/drawing/2014/main" id="{EABD6C80-7745-4EC1-9AEE-0866DAE1D790}"/>
              </a:ext>
            </a:extLst>
          </p:cNvPr>
          <p:cNvSpPr txBox="1">
            <a:spLocks/>
          </p:cNvSpPr>
          <p:nvPr/>
        </p:nvSpPr>
        <p:spPr>
          <a:xfrm>
            <a:off x="0" y="2570956"/>
            <a:ext cx="12192000" cy="1716088"/>
          </a:xfrm>
          <a:prstGeom prst="rect">
            <a:avLst/>
          </a:prstGeom>
          <a:solidFill>
            <a:srgbClr val="57B6B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2">
            <a:extLst>
              <a:ext uri="{FF2B5EF4-FFF2-40B4-BE49-F238E27FC236}">
                <a16:creationId xmlns:a16="http://schemas.microsoft.com/office/drawing/2014/main" id="{AFE3A969-B48C-4169-8A9F-7023F03F845E}"/>
              </a:ext>
            </a:extLst>
          </p:cNvPr>
          <p:cNvSpPr txBox="1">
            <a:spLocks/>
          </p:cNvSpPr>
          <p:nvPr/>
        </p:nvSpPr>
        <p:spPr>
          <a:xfrm>
            <a:off x="1015622" y="2928258"/>
            <a:ext cx="10160757" cy="1001485"/>
          </a:xfrm>
          <a:prstGeom prst="rect">
            <a:avLst/>
          </a:prstGeom>
          <a:noFill/>
        </p:spPr>
        <p:txBody>
          <a:bodyPr vert="horz" lIns="91440" tIns="45720" rIns="91440" bIns="45720" rtlCol="0" anchor="b" anchorCtr="0">
            <a:noAutofit/>
          </a:bodyPr>
          <a:lstStyle>
            <a:lvl1pPr algn="l" defTabSz="914400" rtl="0" eaLnBrk="1" latinLnBrk="0" hangingPunct="1">
              <a:lnSpc>
                <a:spcPct val="90000"/>
              </a:lnSpc>
              <a:spcBef>
                <a:spcPct val="0"/>
              </a:spcBef>
              <a:buNone/>
              <a:defRPr sz="28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3200" dirty="0"/>
              <a:t>Sustainable procurement is essential to reducing the impact of our labs!</a:t>
            </a:r>
          </a:p>
        </p:txBody>
      </p:sp>
    </p:spTree>
    <p:extLst>
      <p:ext uri="{BB962C8B-B14F-4D97-AF65-F5344CB8AC3E}">
        <p14:creationId xmlns:p14="http://schemas.microsoft.com/office/powerpoint/2010/main" val="2273049461"/>
      </p:ext>
    </p:extLst>
  </p:cSld>
  <p:clrMapOvr>
    <a:masterClrMapping/>
  </p:clrMapOvr>
  <mc:AlternateContent xmlns:mc="http://schemas.openxmlformats.org/markup-compatibility/2006" xmlns:p14="http://schemas.microsoft.com/office/powerpoint/2010/main">
    <mc:Choice Requires="p14">
      <p:transition p14:dur="400">
        <p:wipe/>
      </p:transition>
    </mc:Choice>
    <mc:Fallback xmlns="">
      <p:transition>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22">
            <a:extLst>
              <a:ext uri="{FF2B5EF4-FFF2-40B4-BE49-F238E27FC236}">
                <a16:creationId xmlns:a16="http://schemas.microsoft.com/office/drawing/2014/main" id="{8F1EA1DB-714D-4349-A18D-3B2A4A1C8E29}"/>
              </a:ext>
            </a:extLst>
          </p:cNvPr>
          <p:cNvSpPr txBox="1">
            <a:spLocks/>
          </p:cNvSpPr>
          <p:nvPr/>
        </p:nvSpPr>
        <p:spPr>
          <a:xfrm>
            <a:off x="11202113" y="6328411"/>
            <a:ext cx="505398" cy="436244"/>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C0F0FA-18F4-4A27-8656-72C919EAE300}" type="slidenum">
              <a:rPr lang="en-US" smtClean="0">
                <a:latin typeface="Open Sans" panose="020B0606030504020204" pitchFamily="34" charset="0"/>
                <a:ea typeface="Open Sans" panose="020B0606030504020204" pitchFamily="34" charset="0"/>
                <a:cs typeface="Open Sans" panose="020B0606030504020204" pitchFamily="34" charset="0"/>
              </a:rPr>
              <a:pPr/>
              <a:t>7</a:t>
            </a:fld>
            <a:endParaRPr lang="en-US"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6" name="Straight Connector 15">
            <a:extLst>
              <a:ext uri="{FF2B5EF4-FFF2-40B4-BE49-F238E27FC236}">
                <a16:creationId xmlns:a16="http://schemas.microsoft.com/office/drawing/2014/main" id="{48C9CC6D-D7DE-4596-B863-DEB62FB93407}"/>
              </a:ext>
            </a:extLst>
          </p:cNvPr>
          <p:cNvCxnSpPr>
            <a:cxnSpLocks/>
          </p:cNvCxnSpPr>
          <p:nvPr/>
        </p:nvCxnSpPr>
        <p:spPr>
          <a:xfrm>
            <a:off x="0" y="6112283"/>
            <a:ext cx="12192000" cy="0"/>
          </a:xfrm>
          <a:prstGeom prst="line">
            <a:avLst/>
          </a:prstGeom>
          <a:ln w="28575">
            <a:solidFill>
              <a:srgbClr val="322F31"/>
            </a:solidFill>
          </a:ln>
        </p:spPr>
        <p:style>
          <a:lnRef idx="1">
            <a:schemeClr val="accent1"/>
          </a:lnRef>
          <a:fillRef idx="0">
            <a:schemeClr val="accent1"/>
          </a:fillRef>
          <a:effectRef idx="0">
            <a:schemeClr val="accent1"/>
          </a:effectRef>
          <a:fontRef idx="minor">
            <a:schemeClr val="tx1"/>
          </a:fontRef>
        </p:style>
      </p:cxnSp>
      <p:sp>
        <p:nvSpPr>
          <p:cNvPr id="19" name="Slide Number Placeholder 12">
            <a:extLst>
              <a:ext uri="{FF2B5EF4-FFF2-40B4-BE49-F238E27FC236}">
                <a16:creationId xmlns:a16="http://schemas.microsoft.com/office/drawing/2014/main" id="{CF6117CB-73C5-4A1F-ABB9-1727816C50FF}"/>
              </a:ext>
            </a:extLst>
          </p:cNvPr>
          <p:cNvSpPr>
            <a:spLocks noGrp="1"/>
          </p:cNvSpPr>
          <p:nvPr>
            <p:ph type="sldNum" sz="quarter" idx="4"/>
          </p:nvPr>
        </p:nvSpPr>
        <p:spPr/>
        <p:txBody>
          <a:bodyPr/>
          <a:lstStyle/>
          <a:p>
            <a:pPr algn="l"/>
            <a:fld id="{0C3CA7BD-4C76-453A-BD69-5F4814F3506F}" type="slidenum">
              <a:rPr lang="en-US" sz="140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lgn="l"/>
              <a:t>7</a:t>
            </a:fld>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0A9A678D-DE15-4D37-8DC0-F7D09137A513}"/>
              </a:ext>
            </a:extLst>
          </p:cNvPr>
          <p:cNvSpPr>
            <a:spLocks noGrp="1"/>
          </p:cNvSpPr>
          <p:nvPr>
            <p:ph type="title"/>
          </p:nvPr>
        </p:nvSpPr>
        <p:spPr/>
        <p:txBody>
          <a:bodyPr/>
          <a:lstStyle/>
          <a:p>
            <a:r>
              <a:rPr lang="en-US" dirty="0"/>
              <a:t>Sustainability Labels</a:t>
            </a:r>
          </a:p>
        </p:txBody>
      </p:sp>
      <p:sp>
        <p:nvSpPr>
          <p:cNvPr id="12" name="Content Placeholder 2">
            <a:extLst>
              <a:ext uri="{FF2B5EF4-FFF2-40B4-BE49-F238E27FC236}">
                <a16:creationId xmlns:a16="http://schemas.microsoft.com/office/drawing/2014/main" id="{E00613CE-9EF4-45A5-AA47-B3F9A0D399FD}"/>
              </a:ext>
            </a:extLst>
          </p:cNvPr>
          <p:cNvSpPr txBox="1">
            <a:spLocks/>
          </p:cNvSpPr>
          <p:nvPr/>
        </p:nvSpPr>
        <p:spPr>
          <a:xfrm>
            <a:off x="932882" y="1950796"/>
            <a:ext cx="5569517" cy="35975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A302E"/>
                </a:solidFill>
                <a:latin typeface="Open Sans"/>
                <a:ea typeface="Open Sans"/>
                <a:cs typeface="Open Sans"/>
              </a:rPr>
              <a:t>Sustainability Labels can help you</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Make quick comparisons between two products</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Make more informed purchasing decisions</a:t>
            </a: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400" b="1" dirty="0">
                <a:solidFill>
                  <a:srgbClr val="3A302E"/>
                </a:solidFill>
                <a:latin typeface="Open Sans"/>
                <a:ea typeface="Open Sans"/>
                <a:cs typeface="Open Sans"/>
              </a:rPr>
              <a:t>But beware…</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There is little oversight on the use of eco-labels and some are misused</a:t>
            </a: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CEC19EF2-288C-4AC4-B633-F72AFD81C1B4}"/>
              </a:ext>
            </a:extLst>
          </p:cNvPr>
          <p:cNvSpPr/>
          <p:nvPr/>
        </p:nvSpPr>
        <p:spPr>
          <a:xfrm>
            <a:off x="7395029" y="1451429"/>
            <a:ext cx="1828800" cy="27577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9A04352-A556-49F9-BC17-5E69181F2333}"/>
              </a:ext>
            </a:extLst>
          </p:cNvPr>
          <p:cNvSpPr/>
          <p:nvPr/>
        </p:nvSpPr>
        <p:spPr>
          <a:xfrm>
            <a:off x="9644743" y="1451429"/>
            <a:ext cx="1828800" cy="27577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BB88574-58C5-4ABA-92DC-E62B1DE50BDB}"/>
              </a:ext>
            </a:extLst>
          </p:cNvPr>
          <p:cNvSpPr/>
          <p:nvPr/>
        </p:nvSpPr>
        <p:spPr>
          <a:xfrm>
            <a:off x="7395029" y="1451429"/>
            <a:ext cx="1828800" cy="638628"/>
          </a:xfrm>
          <a:prstGeom prst="rect">
            <a:avLst/>
          </a:prstGeom>
          <a:solidFill>
            <a:srgbClr val="57B6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8A80990-B8CF-4D0B-A3F9-74966DD469D0}"/>
              </a:ext>
            </a:extLst>
          </p:cNvPr>
          <p:cNvSpPr/>
          <p:nvPr/>
        </p:nvSpPr>
        <p:spPr>
          <a:xfrm>
            <a:off x="9644743" y="1451429"/>
            <a:ext cx="1828800" cy="638628"/>
          </a:xfrm>
          <a:prstGeom prst="rect">
            <a:avLst/>
          </a:prstGeom>
          <a:solidFill>
            <a:srgbClr val="57B6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17D355-2312-409E-90AD-D918246EC666}"/>
              </a:ext>
            </a:extLst>
          </p:cNvPr>
          <p:cNvSpPr txBox="1"/>
          <p:nvPr/>
        </p:nvSpPr>
        <p:spPr>
          <a:xfrm>
            <a:off x="7531011" y="1631207"/>
            <a:ext cx="1556836" cy="369332"/>
          </a:xfrm>
          <a:prstGeom prst="rect">
            <a:avLst/>
          </a:prstGeom>
          <a:noFill/>
        </p:spPr>
        <p:txBody>
          <a:bodyPr wrap="none" rtlCol="0">
            <a:spAutoFit/>
          </a:bodyPr>
          <a:lstStyle/>
          <a:p>
            <a:r>
              <a:rPr lang="en-US" b="1" dirty="0"/>
              <a:t>Thermo Fisher</a:t>
            </a:r>
          </a:p>
        </p:txBody>
      </p:sp>
      <p:sp>
        <p:nvSpPr>
          <p:cNvPr id="23" name="TextBox 22">
            <a:extLst>
              <a:ext uri="{FF2B5EF4-FFF2-40B4-BE49-F238E27FC236}">
                <a16:creationId xmlns:a16="http://schemas.microsoft.com/office/drawing/2014/main" id="{5E93B4B1-AF70-4C36-B8A3-DDE6D428EC34}"/>
              </a:ext>
            </a:extLst>
          </p:cNvPr>
          <p:cNvSpPr txBox="1"/>
          <p:nvPr/>
        </p:nvSpPr>
        <p:spPr>
          <a:xfrm>
            <a:off x="9745138" y="1631207"/>
            <a:ext cx="1628010" cy="369332"/>
          </a:xfrm>
          <a:prstGeom prst="rect">
            <a:avLst/>
          </a:prstGeom>
          <a:noFill/>
        </p:spPr>
        <p:txBody>
          <a:bodyPr wrap="none" rtlCol="0">
            <a:spAutoFit/>
          </a:bodyPr>
          <a:lstStyle/>
          <a:p>
            <a:r>
              <a:rPr lang="en-US" b="1" dirty="0"/>
              <a:t>MilliporeSigma</a:t>
            </a:r>
          </a:p>
        </p:txBody>
      </p:sp>
      <p:pic>
        <p:nvPicPr>
          <p:cNvPr id="9" name="Picture 8" descr="A green leaf with a white background&#10;&#10;Description automatically generated with medium confidence">
            <a:extLst>
              <a:ext uri="{FF2B5EF4-FFF2-40B4-BE49-F238E27FC236}">
                <a16:creationId xmlns:a16="http://schemas.microsoft.com/office/drawing/2014/main" id="{40536FFC-6BBE-4BCA-847D-1A50EB6CF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4827" y="2143115"/>
            <a:ext cx="889203" cy="952717"/>
          </a:xfrm>
          <a:prstGeom prst="rect">
            <a:avLst/>
          </a:prstGeom>
        </p:spPr>
      </p:pic>
      <p:sp>
        <p:nvSpPr>
          <p:cNvPr id="25" name="TextBox 24">
            <a:extLst>
              <a:ext uri="{FF2B5EF4-FFF2-40B4-BE49-F238E27FC236}">
                <a16:creationId xmlns:a16="http://schemas.microsoft.com/office/drawing/2014/main" id="{A3F731DE-2233-437D-9D1A-DD58FA7FCE57}"/>
              </a:ext>
            </a:extLst>
          </p:cNvPr>
          <p:cNvSpPr txBox="1"/>
          <p:nvPr/>
        </p:nvSpPr>
        <p:spPr>
          <a:xfrm>
            <a:off x="7420429" y="3004570"/>
            <a:ext cx="1828800" cy="1169551"/>
          </a:xfrm>
          <a:prstGeom prst="rect">
            <a:avLst/>
          </a:prstGeom>
          <a:noFill/>
        </p:spPr>
        <p:txBody>
          <a:bodyPr wrap="square">
            <a:spAutoFit/>
          </a:bodyPr>
          <a:lstStyle/>
          <a:p>
            <a:r>
              <a:rPr lang="en-US" sz="1000" b="1" dirty="0">
                <a:hlinkClick r:id="rId4"/>
              </a:rPr>
              <a:t>Thermo Fisher</a:t>
            </a:r>
            <a:r>
              <a:rPr lang="en-US" sz="1000" dirty="0"/>
              <a:t> added a green leaf to product search results to call out items with attributes such as less waste, uses fewer resources, energy efficient, sustainable packaging, or sustainable disposal. </a:t>
            </a:r>
          </a:p>
        </p:txBody>
      </p:sp>
      <p:pic>
        <p:nvPicPr>
          <p:cNvPr id="26" name="Picture 25" descr="Graphical user interface, application&#10;&#10;Description automatically generated with medium confidence">
            <a:extLst>
              <a:ext uri="{FF2B5EF4-FFF2-40B4-BE49-F238E27FC236}">
                <a16:creationId xmlns:a16="http://schemas.microsoft.com/office/drawing/2014/main" id="{BB0EC505-1B69-4E73-A28A-F114CF978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0600" y="2248939"/>
            <a:ext cx="1451138" cy="575618"/>
          </a:xfrm>
          <a:prstGeom prst="rect">
            <a:avLst/>
          </a:prstGeom>
        </p:spPr>
      </p:pic>
      <p:sp>
        <p:nvSpPr>
          <p:cNvPr id="28" name="TextBox 27">
            <a:extLst>
              <a:ext uri="{FF2B5EF4-FFF2-40B4-BE49-F238E27FC236}">
                <a16:creationId xmlns:a16="http://schemas.microsoft.com/office/drawing/2014/main" id="{5BE5B0CE-BE38-4990-A8AA-8A69689B3963}"/>
              </a:ext>
            </a:extLst>
          </p:cNvPr>
          <p:cNvSpPr txBox="1"/>
          <p:nvPr/>
        </p:nvSpPr>
        <p:spPr>
          <a:xfrm>
            <a:off x="9644743" y="3004570"/>
            <a:ext cx="1819626" cy="923330"/>
          </a:xfrm>
          <a:prstGeom prst="rect">
            <a:avLst/>
          </a:prstGeom>
          <a:noFill/>
        </p:spPr>
        <p:txBody>
          <a:bodyPr wrap="square">
            <a:spAutoFit/>
          </a:bodyPr>
          <a:lstStyle/>
          <a:p>
            <a:r>
              <a:rPr lang="en-US" sz="900" dirty="0"/>
              <a:t>In the </a:t>
            </a:r>
            <a:r>
              <a:rPr lang="en-US" sz="900" b="1" dirty="0">
                <a:hlinkClick r:id="rId6"/>
              </a:rPr>
              <a:t>MilliporeSigma</a:t>
            </a:r>
            <a:r>
              <a:rPr lang="en-US" sz="900" b="1" dirty="0"/>
              <a:t> </a:t>
            </a:r>
            <a:r>
              <a:rPr lang="en-US" sz="900" dirty="0"/>
              <a:t>product search platform, you can search for items based on their alignment to "Green Alternative Principles", which are based on the 12 Principles of Green Chemistry. </a:t>
            </a:r>
          </a:p>
        </p:txBody>
      </p:sp>
    </p:spTree>
    <p:extLst>
      <p:ext uri="{BB962C8B-B14F-4D97-AF65-F5344CB8AC3E}">
        <p14:creationId xmlns:p14="http://schemas.microsoft.com/office/powerpoint/2010/main" val="2616126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48C9CC6D-D7DE-4596-B863-DEB62FB93407}"/>
              </a:ext>
            </a:extLst>
          </p:cNvPr>
          <p:cNvCxnSpPr>
            <a:cxnSpLocks/>
          </p:cNvCxnSpPr>
          <p:nvPr/>
        </p:nvCxnSpPr>
        <p:spPr>
          <a:xfrm>
            <a:off x="0" y="6112283"/>
            <a:ext cx="12192000" cy="0"/>
          </a:xfrm>
          <a:prstGeom prst="line">
            <a:avLst/>
          </a:prstGeom>
          <a:ln w="28575">
            <a:solidFill>
              <a:srgbClr val="322F31"/>
            </a:solidFill>
          </a:ln>
        </p:spPr>
        <p:style>
          <a:lnRef idx="1">
            <a:schemeClr val="accent1"/>
          </a:lnRef>
          <a:fillRef idx="0">
            <a:schemeClr val="accent1"/>
          </a:fillRef>
          <a:effectRef idx="0">
            <a:schemeClr val="accent1"/>
          </a:effectRef>
          <a:fontRef idx="minor">
            <a:schemeClr val="tx1"/>
          </a:fontRef>
        </p:style>
      </p:cxnSp>
      <p:sp>
        <p:nvSpPr>
          <p:cNvPr id="19" name="Slide Number Placeholder 12">
            <a:extLst>
              <a:ext uri="{FF2B5EF4-FFF2-40B4-BE49-F238E27FC236}">
                <a16:creationId xmlns:a16="http://schemas.microsoft.com/office/drawing/2014/main" id="{CF6117CB-73C5-4A1F-ABB9-1727816C50FF}"/>
              </a:ext>
            </a:extLst>
          </p:cNvPr>
          <p:cNvSpPr>
            <a:spLocks noGrp="1"/>
          </p:cNvSpPr>
          <p:nvPr>
            <p:ph type="sldNum" sz="quarter" idx="4"/>
          </p:nvPr>
        </p:nvSpPr>
        <p:spPr/>
        <p:txBody>
          <a:bodyPr/>
          <a:lstStyle/>
          <a:p>
            <a:pPr algn="l"/>
            <a:fld id="{0C3CA7BD-4C76-453A-BD69-5F4814F3506F}" type="slidenum">
              <a:rPr lang="en-US" sz="140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lgn="l"/>
              <a:t>8</a:t>
            </a:fld>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0A9A678D-DE15-4D37-8DC0-F7D09137A513}"/>
              </a:ext>
            </a:extLst>
          </p:cNvPr>
          <p:cNvSpPr>
            <a:spLocks noGrp="1"/>
          </p:cNvSpPr>
          <p:nvPr>
            <p:ph type="title"/>
          </p:nvPr>
        </p:nvSpPr>
        <p:spPr/>
        <p:txBody>
          <a:bodyPr/>
          <a:lstStyle/>
          <a:p>
            <a:r>
              <a:rPr lang="en-US" dirty="0"/>
              <a:t>The ACT Label</a:t>
            </a:r>
          </a:p>
        </p:txBody>
      </p:sp>
      <p:sp>
        <p:nvSpPr>
          <p:cNvPr id="12" name="Content Placeholder 2">
            <a:extLst>
              <a:ext uri="{FF2B5EF4-FFF2-40B4-BE49-F238E27FC236}">
                <a16:creationId xmlns:a16="http://schemas.microsoft.com/office/drawing/2014/main" id="{E00613CE-9EF4-45A5-AA47-B3F9A0D399FD}"/>
              </a:ext>
            </a:extLst>
          </p:cNvPr>
          <p:cNvSpPr txBox="1">
            <a:spLocks/>
          </p:cNvSpPr>
          <p:nvPr/>
        </p:nvSpPr>
        <p:spPr>
          <a:xfrm>
            <a:off x="-5569517" y="627411"/>
            <a:ext cx="5569517" cy="35975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3A302E"/>
                </a:solidFill>
                <a:latin typeface="Open Sans"/>
                <a:ea typeface="Open Sans"/>
                <a:cs typeface="Open Sans"/>
              </a:rPr>
              <a:t>Sustainability Labels can help you</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Make quick comparisons between two products</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Make more informed purchasing decisions</a:t>
            </a: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400" b="1" dirty="0">
                <a:solidFill>
                  <a:srgbClr val="3A302E"/>
                </a:solidFill>
                <a:latin typeface="Open Sans"/>
                <a:ea typeface="Open Sans"/>
                <a:cs typeface="Open Sans"/>
              </a:rPr>
              <a:t>But beware…</a:t>
            </a:r>
          </a:p>
          <a:p>
            <a:r>
              <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rPr>
              <a:t>There is little oversight on the use of eco-labels and some are misused</a:t>
            </a: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rgbClr val="3A302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D74A99FF-1C9E-4902-B0BA-CEC97B123354}"/>
              </a:ext>
            </a:extLst>
          </p:cNvPr>
          <p:cNvSpPr/>
          <p:nvPr/>
        </p:nvSpPr>
        <p:spPr>
          <a:xfrm>
            <a:off x="-1" y="4409029"/>
            <a:ext cx="12191999" cy="1389476"/>
          </a:xfrm>
          <a:prstGeom prst="rect">
            <a:avLst/>
          </a:prstGeom>
          <a:solidFill>
            <a:srgbClr val="4397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1" dirty="0"/>
          </a:p>
        </p:txBody>
      </p:sp>
      <p:sp>
        <p:nvSpPr>
          <p:cNvPr id="18" name="TextBox 17">
            <a:extLst>
              <a:ext uri="{FF2B5EF4-FFF2-40B4-BE49-F238E27FC236}">
                <a16:creationId xmlns:a16="http://schemas.microsoft.com/office/drawing/2014/main" id="{7C5F883F-985C-461A-9222-D42055B2166E}"/>
              </a:ext>
            </a:extLst>
          </p:cNvPr>
          <p:cNvSpPr txBox="1"/>
          <p:nvPr/>
        </p:nvSpPr>
        <p:spPr>
          <a:xfrm>
            <a:off x="657225" y="4626714"/>
            <a:ext cx="5173554" cy="954107"/>
          </a:xfrm>
          <a:prstGeom prst="rect">
            <a:avLst/>
          </a:prstGeom>
          <a:noFill/>
        </p:spPr>
        <p:txBody>
          <a:bodyPr wrap="square" rtlCol="0">
            <a:spAutoFit/>
          </a:bodyPr>
          <a:lstStyle/>
          <a:p>
            <a:pPr algn="ctr" defTabSz="522123">
              <a:defRPr/>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an eco-nutrition label for laboratory products</a:t>
            </a:r>
          </a:p>
        </p:txBody>
      </p:sp>
      <p:sp>
        <p:nvSpPr>
          <p:cNvPr id="21" name="TextBox 20">
            <a:extLst>
              <a:ext uri="{FF2B5EF4-FFF2-40B4-BE49-F238E27FC236}">
                <a16:creationId xmlns:a16="http://schemas.microsoft.com/office/drawing/2014/main" id="{0E748EB8-DF2E-4DB9-90EF-60D5F15751C2}"/>
              </a:ext>
            </a:extLst>
          </p:cNvPr>
          <p:cNvSpPr txBox="1"/>
          <p:nvPr/>
        </p:nvSpPr>
        <p:spPr>
          <a:xfrm>
            <a:off x="2486854" y="1818783"/>
            <a:ext cx="1874488" cy="2243243"/>
          </a:xfrm>
          <a:prstGeom prst="rect">
            <a:avLst/>
          </a:prstGeom>
          <a:noFill/>
        </p:spPr>
        <p:txBody>
          <a:bodyPr wrap="none" rtlCol="0">
            <a:spAutoFit/>
          </a:bodyPr>
          <a:lstStyle/>
          <a:p>
            <a:pPr algn="ctr" defTabSz="522123">
              <a:defRPr/>
            </a:pPr>
            <a:r>
              <a:rPr lang="en-US" sz="5400" dirty="0">
                <a:latin typeface="Arial Black" panose="020B0A04020102020204" pitchFamily="34" charset="0"/>
                <a:cs typeface="Aharoni" panose="02010803020104030203" pitchFamily="2" charset="-79"/>
              </a:rPr>
              <a:t>ACT.</a:t>
            </a:r>
          </a:p>
          <a:p>
            <a:pPr algn="ctr" defTabSz="522123">
              <a:defRPr/>
            </a:pPr>
            <a:endParaRPr lang="en-US" sz="5400" dirty="0">
              <a:latin typeface="Arial Black" panose="020B0A04020102020204" pitchFamily="34" charset="0"/>
              <a:cs typeface="Aharoni" panose="02010803020104030203" pitchFamily="2" charset="-79"/>
            </a:endParaRPr>
          </a:p>
          <a:p>
            <a:pPr algn="ctr" defTabSz="522123">
              <a:defRPr/>
            </a:pPr>
            <a:endParaRPr lang="en-US" sz="3200" dirty="0">
              <a:latin typeface="Arial Black" panose="020B0A04020102020204" pitchFamily="34" charset="0"/>
              <a:cs typeface="Aharoni" panose="02010803020104030203" pitchFamily="2" charset="-79"/>
            </a:endParaRPr>
          </a:p>
        </p:txBody>
      </p:sp>
      <p:sp>
        <p:nvSpPr>
          <p:cNvPr id="24" name="TextBox 23">
            <a:extLst>
              <a:ext uri="{FF2B5EF4-FFF2-40B4-BE49-F238E27FC236}">
                <a16:creationId xmlns:a16="http://schemas.microsoft.com/office/drawing/2014/main" id="{D3631D7A-32D0-4A4B-A363-185698F5797F}"/>
              </a:ext>
            </a:extLst>
          </p:cNvPr>
          <p:cNvSpPr txBox="1"/>
          <p:nvPr/>
        </p:nvSpPr>
        <p:spPr>
          <a:xfrm>
            <a:off x="1280725" y="2692040"/>
            <a:ext cx="4286748" cy="707886"/>
          </a:xfrm>
          <a:prstGeom prst="rect">
            <a:avLst/>
          </a:prstGeom>
          <a:noFill/>
        </p:spPr>
        <p:txBody>
          <a:bodyPr wrap="square" rtlCol="0">
            <a:spAutoFit/>
          </a:bodyPr>
          <a:lstStyle/>
          <a:p>
            <a:pPr algn="ctr" defTabSz="522123">
              <a:defRPr/>
            </a:pPr>
            <a:r>
              <a:rPr lang="en-US" sz="2000" dirty="0">
                <a:latin typeface="Open Sans" panose="020B0606030504020204" pitchFamily="34" charset="0"/>
                <a:ea typeface="Open Sans" panose="020B0606030504020204" pitchFamily="34" charset="0"/>
                <a:cs typeface="Open Sans" panose="020B0606030504020204" pitchFamily="34" charset="0"/>
              </a:rPr>
              <a:t>Accountability Consistency Transparency</a:t>
            </a:r>
          </a:p>
        </p:txBody>
      </p:sp>
      <p:sp>
        <p:nvSpPr>
          <p:cNvPr id="42" name="Rectangle 41">
            <a:extLst>
              <a:ext uri="{FF2B5EF4-FFF2-40B4-BE49-F238E27FC236}">
                <a16:creationId xmlns:a16="http://schemas.microsoft.com/office/drawing/2014/main" id="{5A17F4E5-D034-4C28-8553-ABE76D9003C4}"/>
              </a:ext>
            </a:extLst>
          </p:cNvPr>
          <p:cNvSpPr/>
          <p:nvPr/>
        </p:nvSpPr>
        <p:spPr>
          <a:xfrm>
            <a:off x="2261600" y="3498623"/>
            <a:ext cx="2324995" cy="307777"/>
          </a:xfrm>
          <a:prstGeom prst="rect">
            <a:avLst/>
          </a:prstGeom>
        </p:spPr>
        <p:txBody>
          <a:bodyPr wrap="none">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hlinkClick r:id="rId3"/>
              </a:rPr>
              <a:t>www.act.mygreenlab.org/</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0" name="Picture 19" descr="A screenshot of a cell phone&#10;&#10;Description automatically generated">
            <a:extLst>
              <a:ext uri="{FF2B5EF4-FFF2-40B4-BE49-F238E27FC236}">
                <a16:creationId xmlns:a16="http://schemas.microsoft.com/office/drawing/2014/main" id="{AF61629C-DBAD-404B-913C-FA6D142AA4B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44346" y="212143"/>
            <a:ext cx="3037989" cy="5761329"/>
          </a:xfrm>
          <a:prstGeom prst="rect">
            <a:avLst/>
          </a:prstGeom>
        </p:spPr>
      </p:pic>
    </p:spTree>
    <p:extLst>
      <p:ext uri="{BB962C8B-B14F-4D97-AF65-F5344CB8AC3E}">
        <p14:creationId xmlns:p14="http://schemas.microsoft.com/office/powerpoint/2010/main" val="1733379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48C9CC6D-D7DE-4596-B863-DEB62FB93407}"/>
              </a:ext>
            </a:extLst>
          </p:cNvPr>
          <p:cNvCxnSpPr>
            <a:cxnSpLocks/>
          </p:cNvCxnSpPr>
          <p:nvPr/>
        </p:nvCxnSpPr>
        <p:spPr>
          <a:xfrm>
            <a:off x="0" y="6112283"/>
            <a:ext cx="12192000" cy="0"/>
          </a:xfrm>
          <a:prstGeom prst="line">
            <a:avLst/>
          </a:prstGeom>
          <a:ln w="28575">
            <a:solidFill>
              <a:srgbClr val="322F31"/>
            </a:solidFill>
          </a:ln>
        </p:spPr>
        <p:style>
          <a:lnRef idx="1">
            <a:schemeClr val="accent1"/>
          </a:lnRef>
          <a:fillRef idx="0">
            <a:schemeClr val="accent1"/>
          </a:fillRef>
          <a:effectRef idx="0">
            <a:schemeClr val="accent1"/>
          </a:effectRef>
          <a:fontRef idx="minor">
            <a:schemeClr val="tx1"/>
          </a:fontRef>
        </p:style>
      </p:cxnSp>
      <p:sp>
        <p:nvSpPr>
          <p:cNvPr id="19" name="Slide Number Placeholder 12">
            <a:extLst>
              <a:ext uri="{FF2B5EF4-FFF2-40B4-BE49-F238E27FC236}">
                <a16:creationId xmlns:a16="http://schemas.microsoft.com/office/drawing/2014/main" id="{CF6117CB-73C5-4A1F-ABB9-1727816C50FF}"/>
              </a:ext>
            </a:extLst>
          </p:cNvPr>
          <p:cNvSpPr>
            <a:spLocks noGrp="1"/>
          </p:cNvSpPr>
          <p:nvPr>
            <p:ph type="sldNum" sz="quarter" idx="4"/>
          </p:nvPr>
        </p:nvSpPr>
        <p:spPr/>
        <p:txBody>
          <a:bodyPr/>
          <a:lstStyle/>
          <a:p>
            <a:pPr algn="l"/>
            <a:fld id="{0C3CA7BD-4C76-453A-BD69-5F4814F3506F}" type="slidenum">
              <a:rPr lang="en-US" sz="140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lgn="l"/>
              <a:t>9</a:t>
            </a:fld>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0A9A678D-DE15-4D37-8DC0-F7D09137A513}"/>
              </a:ext>
            </a:extLst>
          </p:cNvPr>
          <p:cNvSpPr>
            <a:spLocks noGrp="1"/>
          </p:cNvSpPr>
          <p:nvPr>
            <p:ph type="title"/>
          </p:nvPr>
        </p:nvSpPr>
        <p:spPr/>
        <p:txBody>
          <a:bodyPr/>
          <a:lstStyle/>
          <a:p>
            <a:r>
              <a:rPr lang="en-US" dirty="0"/>
              <a:t>The ACT Label</a:t>
            </a:r>
          </a:p>
        </p:txBody>
      </p:sp>
      <p:sp>
        <p:nvSpPr>
          <p:cNvPr id="13" name="TextBox 12">
            <a:extLst>
              <a:ext uri="{FF2B5EF4-FFF2-40B4-BE49-F238E27FC236}">
                <a16:creationId xmlns:a16="http://schemas.microsoft.com/office/drawing/2014/main" id="{6CFAD2CF-F7FA-4CCE-867C-849CDA05A138}"/>
              </a:ext>
            </a:extLst>
          </p:cNvPr>
          <p:cNvSpPr txBox="1"/>
          <p:nvPr/>
        </p:nvSpPr>
        <p:spPr>
          <a:xfrm>
            <a:off x="642257" y="1642277"/>
            <a:ext cx="6339232" cy="3877985"/>
          </a:xfrm>
          <a:prstGeom prst="rect">
            <a:avLst/>
          </a:prstGeom>
          <a:noFill/>
        </p:spPr>
        <p:txBody>
          <a:bodyPr wrap="square">
            <a:spAutoFit/>
          </a:bodyPr>
          <a:lstStyle/>
          <a:p>
            <a:pPr marL="285750" indent="-285750">
              <a:spcAft>
                <a:spcPts val="600"/>
              </a:spcAft>
            </a:pPr>
            <a:r>
              <a:rPr lang="en-US" b="1" dirty="0">
                <a:solidFill>
                  <a:srgbClr val="322F31"/>
                </a:solidFill>
                <a:latin typeface="Open Sans" panose="020B0606030504020204" pitchFamily="34" charset="0"/>
                <a:ea typeface="Open Sans" panose="020B0606030504020204" pitchFamily="34" charset="0"/>
                <a:cs typeface="Open Sans" panose="020B0606030504020204" pitchFamily="34" charset="0"/>
              </a:rPr>
              <a:t>2,400+ ACT labels </a:t>
            </a:r>
            <a:r>
              <a:rPr lang="en-US" dirty="0">
                <a:solidFill>
                  <a:srgbClr val="322F31"/>
                </a:solidFill>
                <a:latin typeface="Open Sans" panose="020B0606030504020204" pitchFamily="34" charset="0"/>
                <a:ea typeface="Open Sans" panose="020B0606030504020204" pitchFamily="34" charset="0"/>
                <a:cs typeface="Open Sans" panose="020B0606030504020204" pitchFamily="34" charset="0"/>
              </a:rPr>
              <a:t>can be viewed at </a:t>
            </a:r>
            <a:r>
              <a:rPr lang="en-US" dirty="0">
                <a:solidFill>
                  <a:srgbClr val="322F31"/>
                </a:solidFill>
                <a:latin typeface="Open Sans" panose="020B0606030504020204" pitchFamily="34" charset="0"/>
                <a:ea typeface="Open Sans" panose="020B0606030504020204" pitchFamily="34" charset="0"/>
                <a:cs typeface="Open Sans" panose="020B0606030504020204" pitchFamily="34" charset="0"/>
                <a:hlinkClick r:id="rId3"/>
              </a:rPr>
              <a:t>act.mygreenlab.org</a:t>
            </a:r>
            <a:endParaRPr lang="en-US" dirty="0">
              <a:solidFill>
                <a:srgbClr val="322F3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Font typeface="Arial" panose="020B0604020202020204" pitchFamily="34" charset="0"/>
              <a:buChar char="•"/>
            </a:pPr>
            <a:r>
              <a:rPr lang="en-US" dirty="0">
                <a:solidFill>
                  <a:srgbClr val="322F31"/>
                </a:solidFill>
                <a:latin typeface="Open Sans" panose="020B0606030504020204" pitchFamily="34" charset="0"/>
                <a:ea typeface="Open Sans" panose="020B0606030504020204" pitchFamily="34" charset="0"/>
                <a:cs typeface="Open Sans" panose="020B0606030504020204" pitchFamily="34" charset="0"/>
              </a:rPr>
              <a:t>Manufactures big and small such as Thermo Fisher, Eppendorf, </a:t>
            </a:r>
            <a:r>
              <a:rPr lang="en-US" dirty="0" err="1">
                <a:solidFill>
                  <a:srgbClr val="322F31"/>
                </a:solidFill>
                <a:latin typeface="Open Sans" panose="020B0606030504020204" pitchFamily="34" charset="0"/>
                <a:ea typeface="Open Sans" panose="020B0606030504020204" pitchFamily="34" charset="0"/>
                <a:cs typeface="Open Sans" panose="020B0606030504020204" pitchFamily="34" charset="0"/>
              </a:rPr>
              <a:t>Priorclave</a:t>
            </a:r>
            <a:r>
              <a:rPr lang="en-US" dirty="0">
                <a:solidFill>
                  <a:srgbClr val="322F31"/>
                </a:solidFill>
                <a:latin typeface="Open Sans" panose="020B0606030504020204" pitchFamily="34" charset="0"/>
                <a:ea typeface="Open Sans" panose="020B0606030504020204" pitchFamily="34" charset="0"/>
                <a:cs typeface="Open Sans" panose="020B0606030504020204" pitchFamily="34" charset="0"/>
              </a:rPr>
              <a:t>, Merck, </a:t>
            </a:r>
            <a:r>
              <a:rPr lang="en-US" dirty="0" err="1">
                <a:solidFill>
                  <a:srgbClr val="322F31"/>
                </a:solidFill>
                <a:latin typeface="Open Sans" panose="020B0606030504020204" pitchFamily="34" charset="0"/>
                <a:ea typeface="Open Sans" panose="020B0606030504020204" pitchFamily="34" charset="0"/>
                <a:cs typeface="Open Sans" panose="020B0606030504020204" pitchFamily="34" charset="0"/>
              </a:rPr>
              <a:t>Labcon</a:t>
            </a:r>
            <a:r>
              <a:rPr lang="en-US" dirty="0">
                <a:solidFill>
                  <a:srgbClr val="322F31"/>
                </a:solidFill>
                <a:latin typeface="Open Sans" panose="020B0606030504020204" pitchFamily="34" charset="0"/>
                <a:ea typeface="Open Sans" panose="020B0606030504020204" pitchFamily="34" charset="0"/>
                <a:cs typeface="Open Sans" panose="020B0606030504020204" pitchFamily="34" charset="0"/>
              </a:rPr>
              <a:t>, Agilent and more</a:t>
            </a:r>
          </a:p>
          <a:p>
            <a:pPr marL="285750" indent="-285750">
              <a:spcAft>
                <a:spcPts val="600"/>
              </a:spcAft>
              <a:buFont typeface="Arial" panose="020B0604020202020204" pitchFamily="34" charset="0"/>
              <a:buChar char="•"/>
            </a:pPr>
            <a:r>
              <a:rPr lang="en-US" b="1" dirty="0">
                <a:solidFill>
                  <a:srgbClr val="322F31"/>
                </a:solidFill>
                <a:latin typeface="Open Sans" panose="020B0606030504020204" pitchFamily="34" charset="0"/>
                <a:ea typeface="Open Sans" panose="020B0606030504020204" pitchFamily="34" charset="0"/>
                <a:cs typeface="Open Sans" panose="020B0606030504020204" pitchFamily="34" charset="0"/>
              </a:rPr>
              <a:t>Industry validated:</a:t>
            </a:r>
          </a:p>
          <a:p>
            <a:pPr marL="742950" lvl="1" indent="-285750">
              <a:spcAft>
                <a:spcPts val="600"/>
              </a:spcAft>
              <a:buFont typeface="Arial" panose="020B0604020202020204" pitchFamily="34" charset="0"/>
              <a:buChar char="•"/>
            </a:pPr>
            <a:r>
              <a:rPr lang="en-US" dirty="0">
                <a:solidFill>
                  <a:srgbClr val="322F31"/>
                </a:solidFill>
                <a:latin typeface="Open Sans" panose="020B0606030504020204" pitchFamily="34" charset="0"/>
                <a:ea typeface="Open Sans" panose="020B0606030504020204" pitchFamily="34" charset="0"/>
                <a:cs typeface="Open Sans" panose="020B0606030504020204" pitchFamily="34" charset="0"/>
              </a:rPr>
              <a:t>100%</a:t>
            </a:r>
            <a:r>
              <a:rPr lang="en-US" b="1" dirty="0">
                <a:solidFill>
                  <a:srgbClr val="322F31"/>
                </a:solidFill>
                <a:latin typeface="Open Sans" panose="020B0606030504020204" pitchFamily="34" charset="0"/>
                <a:ea typeface="Open Sans" panose="020B0606030504020204" pitchFamily="34" charset="0"/>
                <a:cs typeface="Open Sans" panose="020B0606030504020204" pitchFamily="34" charset="0"/>
              </a:rPr>
              <a:t> </a:t>
            </a:r>
            <a:r>
              <a:rPr lang="en-US" dirty="0">
                <a:solidFill>
                  <a:srgbClr val="322F31"/>
                </a:solidFill>
                <a:latin typeface="Open Sans" panose="020B0606030504020204" pitchFamily="34" charset="0"/>
                <a:ea typeface="Open Sans" panose="020B0606030504020204" pitchFamily="34" charset="0"/>
                <a:cs typeface="Open Sans" panose="020B0606030504020204" pitchFamily="34" charset="0"/>
              </a:rPr>
              <a:t>Re-Certification rate</a:t>
            </a:r>
          </a:p>
          <a:p>
            <a:pPr marL="742950" lvl="1" indent="-285750">
              <a:spcAft>
                <a:spcPts val="600"/>
              </a:spcAft>
              <a:buFont typeface="Arial" panose="020B0604020202020204" pitchFamily="34" charset="0"/>
              <a:buChar char="•"/>
            </a:pPr>
            <a:r>
              <a:rPr lang="en-US" dirty="0">
                <a:solidFill>
                  <a:srgbClr val="322F31"/>
                </a:solidFill>
                <a:latin typeface="Open Sans" panose="020B0606030504020204" pitchFamily="34" charset="0"/>
                <a:ea typeface="Open Sans" panose="020B0606030504020204" pitchFamily="34" charset="0"/>
                <a:cs typeface="Open Sans" panose="020B0606030504020204" pitchFamily="34" charset="0"/>
              </a:rPr>
              <a:t>Manufacturers increasing catalogue coverage each year</a:t>
            </a:r>
          </a:p>
          <a:p>
            <a:pPr marL="742950" lvl="1" indent="-285750">
              <a:spcAft>
                <a:spcPts val="600"/>
              </a:spcAft>
              <a:buFont typeface="Arial" panose="020B0604020202020204" pitchFamily="34" charset="0"/>
              <a:buChar char="•"/>
            </a:pPr>
            <a:r>
              <a:rPr lang="en-US" dirty="0">
                <a:solidFill>
                  <a:srgbClr val="322F31"/>
                </a:solidFill>
                <a:latin typeface="Open Sans" panose="020B0606030504020204" pitchFamily="34" charset="0"/>
                <a:ea typeface="Open Sans" panose="020B0606030504020204" pitchFamily="34" charset="0"/>
                <a:cs typeface="Open Sans" panose="020B0606030504020204" pitchFamily="34" charset="0"/>
              </a:rPr>
              <a:t>Many pharma, biotech &amp; academic institutions committing to reducing supply chain environmental impact and using ACT</a:t>
            </a:r>
          </a:p>
          <a:p>
            <a:pPr marL="742950" lvl="1" indent="-285750">
              <a:spcAft>
                <a:spcPts val="600"/>
              </a:spcAft>
              <a:buFont typeface="Arial" panose="020B0604020202020204" pitchFamily="34" charset="0"/>
              <a:buChar char="•"/>
            </a:pPr>
            <a:r>
              <a:rPr lang="en-US" dirty="0">
                <a:solidFill>
                  <a:srgbClr val="322F31"/>
                </a:solidFill>
                <a:latin typeface="Open Sans" panose="020B0606030504020204" pitchFamily="34" charset="0"/>
                <a:ea typeface="Open Sans" panose="020B0606030504020204" pitchFamily="34" charset="0"/>
                <a:cs typeface="Open Sans" panose="020B0606030504020204" pitchFamily="34" charset="0"/>
              </a:rPr>
              <a:t>Engagement across the US, Europe and wider</a:t>
            </a:r>
          </a:p>
        </p:txBody>
      </p:sp>
      <p:pic>
        <p:nvPicPr>
          <p:cNvPr id="14" name="Picture 13" descr="A screenshot of a cell phone&#10;&#10;Description automatically generated">
            <a:extLst>
              <a:ext uri="{FF2B5EF4-FFF2-40B4-BE49-F238E27FC236}">
                <a16:creationId xmlns:a16="http://schemas.microsoft.com/office/drawing/2014/main" id="{171BC118-80DD-4D9D-BB22-25A52EF30E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44346" y="212143"/>
            <a:ext cx="3037989" cy="5761329"/>
          </a:xfrm>
          <a:prstGeom prst="rect">
            <a:avLst/>
          </a:prstGeom>
        </p:spPr>
      </p:pic>
    </p:spTree>
    <p:extLst>
      <p:ext uri="{BB962C8B-B14F-4D97-AF65-F5344CB8AC3E}">
        <p14:creationId xmlns:p14="http://schemas.microsoft.com/office/powerpoint/2010/main" val="3651711704"/>
      </p:ext>
    </p:extLst>
  </p:cSld>
  <p:clrMapOvr>
    <a:masterClrMapping/>
  </p:clrMapOvr>
</p:sld>
</file>

<file path=ppt/theme/theme1.xml><?xml version="1.0" encoding="utf-8"?>
<a:theme xmlns:a="http://schemas.openxmlformats.org/drawingml/2006/main" name="My Green Lab">
  <a:themeElements>
    <a:clrScheme name="My Green Lab">
      <a:dk1>
        <a:sysClr val="windowText" lastClr="000000"/>
      </a:dk1>
      <a:lt1>
        <a:sysClr val="window" lastClr="FFFFFF"/>
      </a:lt1>
      <a:dk2>
        <a:srgbClr val="44546A"/>
      </a:dk2>
      <a:lt2>
        <a:srgbClr val="E7E6E6"/>
      </a:lt2>
      <a:accent1>
        <a:srgbClr val="18975E"/>
      </a:accent1>
      <a:accent2>
        <a:srgbClr val="2689C6"/>
      </a:accent2>
      <a:accent3>
        <a:srgbClr val="5A4969"/>
      </a:accent3>
      <a:accent4>
        <a:srgbClr val="DC9080"/>
      </a:accent4>
      <a:accent5>
        <a:srgbClr val="E88021"/>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 Green Lab" id="{F3F1BA17-F3B2-4FBB-99EA-337CB1490848}" vid="{7F09DD13-B859-4ED3-B702-10EBA8F9A4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9016173899C8409518FBCCFCBDA32F" ma:contentTypeVersion="12" ma:contentTypeDescription="Create a new document." ma:contentTypeScope="" ma:versionID="aa02df3b160c1a24bf2c8da68092125e">
  <xsd:schema xmlns:xsd="http://www.w3.org/2001/XMLSchema" xmlns:xs="http://www.w3.org/2001/XMLSchema" xmlns:p="http://schemas.microsoft.com/office/2006/metadata/properties" xmlns:ns2="3fb38d89-4dcd-41ca-b1f5-e87e27dbb172" xmlns:ns3="7a512f87-68a0-41cf-8a0c-cac9e65da743" targetNamespace="http://schemas.microsoft.com/office/2006/metadata/properties" ma:root="true" ma:fieldsID="8e7b04f2348b0004d8ea765849bc4007" ns2:_="" ns3:_="">
    <xsd:import namespace="3fb38d89-4dcd-41ca-b1f5-e87e27dbb172"/>
    <xsd:import namespace="7a512f87-68a0-41cf-8a0c-cac9e65da74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b38d89-4dcd-41ca-b1f5-e87e27dbb1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512f87-68a0-41cf-8a0c-cac9e65da74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B7FF4D7-4558-4F8B-A668-22E7A7CFABA7}">
  <ds:schemaRefs>
    <ds:schemaRef ds:uri="http://schemas.microsoft.com/sharepoint/v3/contenttype/forms"/>
  </ds:schemaRefs>
</ds:datastoreItem>
</file>

<file path=customXml/itemProps2.xml><?xml version="1.0" encoding="utf-8"?>
<ds:datastoreItem xmlns:ds="http://schemas.openxmlformats.org/officeDocument/2006/customXml" ds:itemID="{DDD78C04-7F33-4DB2-92A5-0B2F557B01C1}">
  <ds:schemaRefs>
    <ds:schemaRef ds:uri="3fb38d89-4dcd-41ca-b1f5-e87e27dbb172"/>
    <ds:schemaRef ds:uri="7a512f87-68a0-41cf-8a0c-cac9e65da7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AE94DF3-B80F-49DD-902D-8C247F071BFC}">
  <ds:schemaRefs>
    <ds:schemaRef ds:uri="http://purl.org/dc/dcmitype/"/>
    <ds:schemaRef ds:uri="http://schemas.microsoft.com/office/2006/documentManagement/types"/>
    <ds:schemaRef ds:uri="7a512f87-68a0-41cf-8a0c-cac9e65da743"/>
    <ds:schemaRef ds:uri="http://schemas.microsoft.com/office/2006/metadata/properties"/>
    <ds:schemaRef ds:uri="http://schemas.microsoft.com/office/infopath/2007/PartnerControls"/>
    <ds:schemaRef ds:uri="http://purl.org/dc/terms/"/>
    <ds:schemaRef ds:uri="http://purl.org/dc/elements/1.1/"/>
    <ds:schemaRef ds:uri="3fb38d89-4dcd-41ca-b1f5-e87e27dbb172"/>
    <ds:schemaRef ds:uri="http://www.w3.org/XML/1998/namespac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My Green Lab</Template>
  <TotalTime>6372</TotalTime>
  <Words>2028</Words>
  <Application>Microsoft Macintosh PowerPoint</Application>
  <PresentationFormat>Widescreen</PresentationFormat>
  <Paragraphs>209</Paragraphs>
  <Slides>21</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Abadi</vt:lpstr>
      <vt:lpstr>Arial</vt:lpstr>
      <vt:lpstr>Arial Black</vt:lpstr>
      <vt:lpstr>Calibri</vt:lpstr>
      <vt:lpstr>Calibri Light</vt:lpstr>
      <vt:lpstr>Copse</vt:lpstr>
      <vt:lpstr>Open Sans</vt:lpstr>
      <vt:lpstr>Open Sans ExtraBold</vt:lpstr>
      <vt:lpstr>Open Sans Light</vt:lpstr>
      <vt:lpstr>My Green Lab</vt:lpstr>
      <vt:lpstr>PowerPoint Presentation</vt:lpstr>
      <vt:lpstr>The Decade of Action</vt:lpstr>
      <vt:lpstr>The Carbon Impact of Biotech And Pharma</vt:lpstr>
      <vt:lpstr>Summary of Key Findings</vt:lpstr>
      <vt:lpstr>Summary of Key Findings</vt:lpstr>
      <vt:lpstr>The Takeaway</vt:lpstr>
      <vt:lpstr>Sustainability Labels</vt:lpstr>
      <vt:lpstr>The ACT Label</vt:lpstr>
      <vt:lpstr>The ACT Label</vt:lpstr>
      <vt:lpstr>Reading the ACT Label</vt:lpstr>
      <vt:lpstr>ACT Categories</vt:lpstr>
      <vt:lpstr>Finding ACT Labels</vt:lpstr>
      <vt:lpstr>Other Sustainability Labels</vt:lpstr>
      <vt:lpstr>Managing the Ordering Process</vt:lpstr>
      <vt:lpstr>Managing the Ordering Process</vt:lpstr>
      <vt:lpstr>Managing the Ordering Process</vt:lpstr>
      <vt:lpstr>Sustainable Procurement Strategies</vt:lpstr>
      <vt:lpstr>Sustainable Procurement Strategies</vt:lpstr>
      <vt:lpstr>Managing Resources in the Lab</vt:lpstr>
      <vt:lpstr>Managing Resources in the Lab</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Jordan</dc:creator>
  <cp:lastModifiedBy>Robby Eldenburg</cp:lastModifiedBy>
  <cp:revision>44</cp:revision>
  <dcterms:created xsi:type="dcterms:W3CDTF">2019-10-31T17:33:41Z</dcterms:created>
  <dcterms:modified xsi:type="dcterms:W3CDTF">2022-04-04T18:31:56Z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0x010100399016173899C8409518FBCCFCBDA32F</vt:lpwstr>
  </property>
</Properties>
</file>