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8"/>
  </p:notesMasterIdLst>
  <p:sldIdLst>
    <p:sldId id="739" r:id="rId5"/>
    <p:sldId id="768" r:id="rId6"/>
    <p:sldId id="763" r:id="rId7"/>
    <p:sldId id="774" r:id="rId8"/>
    <p:sldId id="775" r:id="rId9"/>
    <p:sldId id="680" r:id="rId10"/>
    <p:sldId id="766" r:id="rId11"/>
    <p:sldId id="776" r:id="rId12"/>
    <p:sldId id="764" r:id="rId13"/>
    <p:sldId id="777" r:id="rId14"/>
    <p:sldId id="778" r:id="rId15"/>
    <p:sldId id="709" r:id="rId16"/>
    <p:sldId id="7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Sirett" initials="NS" lastIdx="6" clrIdx="0">
    <p:extLst>
      <p:ext uri="{19B8F6BF-5375-455C-9EA6-DF929625EA0E}">
        <p15:presenceInfo xmlns:p15="http://schemas.microsoft.com/office/powerpoint/2012/main" userId="S::nathan@mygreenlab.org::052bf72d-9ac9-483e-9ae2-435de5d8480b" providerId="AD"/>
      </p:ext>
    </p:extLst>
  </p:cmAuthor>
  <p:cmAuthor id="2" name="Christina Greever" initials="CG" lastIdx="9" clrIdx="1">
    <p:extLst>
      <p:ext uri="{19B8F6BF-5375-455C-9EA6-DF929625EA0E}">
        <p15:presenceInfo xmlns:p15="http://schemas.microsoft.com/office/powerpoint/2012/main" userId="S::christina@mygreenlab.org::bdbfdd14-0eed-40ed-ba9f-c13f2b3c90ad" providerId="AD"/>
      </p:ext>
    </p:extLst>
  </p:cmAuthor>
  <p:cmAuthor id="3" name="Jennifer Ballew" initials="JB" lastIdx="2" clrIdx="2">
    <p:extLst>
      <p:ext uri="{19B8F6BF-5375-455C-9EA6-DF929625EA0E}">
        <p15:presenceInfo xmlns:p15="http://schemas.microsoft.com/office/powerpoint/2012/main" userId="S::jennifer@mygreenlab.org::4cff01cd-02e3-4762-b0c6-da2c689633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6E6E6"/>
    <a:srgbClr val="F8F8F8"/>
    <a:srgbClr val="382E2D"/>
    <a:srgbClr val="3A302E"/>
    <a:srgbClr val="322F31"/>
    <a:srgbClr val="7FC6F1"/>
    <a:srgbClr val="26A273"/>
    <a:srgbClr val="EB5FC9"/>
    <a:srgbClr val="FD8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510" autoAdjust="0"/>
  </p:normalViewPr>
  <p:slideViewPr>
    <p:cSldViewPr snapToGrid="0">
      <p:cViewPr varScale="1">
        <p:scale>
          <a:sx n="122" d="100"/>
          <a:sy n="122" d="100"/>
        </p:scale>
        <p:origin x="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7E6E6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CE-4AB5-9909-6A06F599116E}"/>
              </c:ext>
            </c:extLst>
          </c:dPt>
          <c:dPt>
            <c:idx val="1"/>
            <c:bubble3D val="0"/>
            <c:spPr>
              <a:solidFill>
                <a:srgbClr val="8A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CE-4AB5-9909-6A06F599116E}"/>
              </c:ext>
            </c:extLst>
          </c:dPt>
          <c:dPt>
            <c:idx val="2"/>
            <c:bubble3D val="0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CE-4AB5-9909-6A06F599116E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CE-4AB5-9909-6A06F599116E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CE-4AB5-9909-6A06F599116E}"/>
              </c:ext>
            </c:extLst>
          </c:dPt>
          <c:dPt>
            <c:idx val="5"/>
            <c:bubble3D val="0"/>
            <c:spPr>
              <a:solidFill>
                <a:srgbClr val="13C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2CE-4AB5-9909-6A06F599116E}"/>
              </c:ext>
            </c:extLst>
          </c:dPt>
          <c:dPt>
            <c:idx val="6"/>
            <c:bubble3D val="0"/>
            <c:spPr>
              <a:solidFill>
                <a:srgbClr val="0E95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2CE-4AB5-9909-6A06F599116E}"/>
              </c:ext>
            </c:extLst>
          </c:dPt>
          <c:dLbls>
            <c:dLbl>
              <c:idx val="0"/>
              <c:layout>
                <c:manualLayout>
                  <c:x val="-0.13375918219545724"/>
                  <c:y val="-0.149090675615176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CE-4AB5-9909-6A06F599116E}"/>
                </c:ext>
              </c:extLst>
            </c:dLbl>
            <c:dLbl>
              <c:idx val="1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23620105966635"/>
                      <c:h val="0.214968209319678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2CE-4AB5-9909-6A06F599116E}"/>
                </c:ext>
              </c:extLst>
            </c:dLbl>
            <c:dLbl>
              <c:idx val="3"/>
              <c:layout>
                <c:manualLayout>
                  <c:x val="8.0275414363749575E-2"/>
                  <c:y val="4.84649061445725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CE-4AB5-9909-6A06F599116E}"/>
                </c:ext>
              </c:extLst>
            </c:dLbl>
            <c:dLbl>
              <c:idx val="6"/>
              <c:layout>
                <c:manualLayout>
                  <c:x val="-2.8820422335261248E-2"/>
                  <c:y val="-3.67242977060837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222707963768407"/>
                      <c:h val="0.195413677344176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2CE-4AB5-9909-6A06F5991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Sheet1!$B$5:$B$11</c:f>
              <c:strCache>
                <c:ptCount val="7"/>
                <c:pt idx="0">
                  <c:v>DHW</c:v>
                </c:pt>
                <c:pt idx="1">
                  <c:v>Heating</c:v>
                </c:pt>
                <c:pt idx="2">
                  <c:v>Cooling</c:v>
                </c:pt>
                <c:pt idx="3">
                  <c:v>Pumps</c:v>
                </c:pt>
                <c:pt idx="4">
                  <c:v>Fans</c:v>
                </c:pt>
                <c:pt idx="5">
                  <c:v>Lights</c:v>
                </c:pt>
                <c:pt idx="6">
                  <c:v>Plug Load</c:v>
                </c:pt>
              </c:strCache>
            </c:strRef>
          </c:cat>
          <c:val>
            <c:numRef>
              <c:f>Sheet1!$C$5:$C$11</c:f>
              <c:numCache>
                <c:formatCode>0%</c:formatCode>
                <c:ptCount val="7"/>
                <c:pt idx="0">
                  <c:v>0.03</c:v>
                </c:pt>
                <c:pt idx="1">
                  <c:v>0.25</c:v>
                </c:pt>
                <c:pt idx="2">
                  <c:v>0.13</c:v>
                </c:pt>
                <c:pt idx="3">
                  <c:v>0.04</c:v>
                </c:pt>
                <c:pt idx="4">
                  <c:v>0.22</c:v>
                </c:pt>
                <c:pt idx="5">
                  <c:v>0.13</c:v>
                </c:pt>
                <c:pt idx="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CE-4AB5-9909-6A06F59911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7E6E6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0-4B9C-A56E-89E56C51D75A}"/>
              </c:ext>
            </c:extLst>
          </c:dPt>
          <c:dPt>
            <c:idx val="1"/>
            <c:bubble3D val="0"/>
            <c:spPr>
              <a:solidFill>
                <a:srgbClr val="8A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60-4B9C-A56E-89E56C51D75A}"/>
              </c:ext>
            </c:extLst>
          </c:dPt>
          <c:dPt>
            <c:idx val="2"/>
            <c:bubble3D val="0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60-4B9C-A56E-89E56C51D75A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60-4B9C-A56E-89E56C51D75A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60-4B9C-A56E-89E56C51D75A}"/>
              </c:ext>
            </c:extLst>
          </c:dPt>
          <c:dPt>
            <c:idx val="5"/>
            <c:bubble3D val="0"/>
            <c:spPr>
              <a:solidFill>
                <a:srgbClr val="13C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60-4B9C-A56E-89E56C51D75A}"/>
              </c:ext>
            </c:extLst>
          </c:dPt>
          <c:dPt>
            <c:idx val="6"/>
            <c:bubble3D val="0"/>
            <c:spPr>
              <a:solidFill>
                <a:srgbClr val="0E95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360-4B9C-A56E-89E56C51D75A}"/>
              </c:ext>
            </c:extLst>
          </c:dPt>
          <c:dLbls>
            <c:dLbl>
              <c:idx val="0"/>
              <c:layout>
                <c:manualLayout>
                  <c:x val="-0.13375918219545724"/>
                  <c:y val="-0.149090675615176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60-4B9C-A56E-89E56C51D75A}"/>
                </c:ext>
              </c:extLst>
            </c:dLbl>
            <c:dLbl>
              <c:idx val="1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23620105966635"/>
                      <c:h val="0.214968209319678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60-4B9C-A56E-89E56C51D75A}"/>
                </c:ext>
              </c:extLst>
            </c:dLbl>
            <c:dLbl>
              <c:idx val="3"/>
              <c:layout>
                <c:manualLayout>
                  <c:x val="8.0275414363749575E-2"/>
                  <c:y val="4.84649061445725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60-4B9C-A56E-89E56C51D75A}"/>
                </c:ext>
              </c:extLst>
            </c:dLbl>
            <c:dLbl>
              <c:idx val="6"/>
              <c:layout>
                <c:manualLayout>
                  <c:x val="-2.8820422335261248E-2"/>
                  <c:y val="-3.67242977060837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222707963768407"/>
                      <c:h val="0.195413677344176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360-4B9C-A56E-89E56C51D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Sheet1!$B$5:$B$11</c:f>
              <c:strCache>
                <c:ptCount val="7"/>
                <c:pt idx="0">
                  <c:v>DHW</c:v>
                </c:pt>
                <c:pt idx="1">
                  <c:v>Heating</c:v>
                </c:pt>
                <c:pt idx="2">
                  <c:v>Cooling</c:v>
                </c:pt>
                <c:pt idx="3">
                  <c:v>Pumps</c:v>
                </c:pt>
                <c:pt idx="4">
                  <c:v>Fans</c:v>
                </c:pt>
                <c:pt idx="5">
                  <c:v>Lights</c:v>
                </c:pt>
                <c:pt idx="6">
                  <c:v>Plug Load</c:v>
                </c:pt>
              </c:strCache>
            </c:strRef>
          </c:cat>
          <c:val>
            <c:numRef>
              <c:f>Sheet1!$C$5:$C$11</c:f>
              <c:numCache>
                <c:formatCode>0%</c:formatCode>
                <c:ptCount val="7"/>
                <c:pt idx="0">
                  <c:v>0.03</c:v>
                </c:pt>
                <c:pt idx="1">
                  <c:v>0.25</c:v>
                </c:pt>
                <c:pt idx="2">
                  <c:v>0.13</c:v>
                </c:pt>
                <c:pt idx="3">
                  <c:v>0.04</c:v>
                </c:pt>
                <c:pt idx="4">
                  <c:v>0.22</c:v>
                </c:pt>
                <c:pt idx="5">
                  <c:v>0.13</c:v>
                </c:pt>
                <c:pt idx="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60-4B9C-A56E-89E56C51D7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5C5C-2C65-40DA-8EB5-B2B83474BF70}" type="datetimeFigureOut">
              <a:rPr lang="en-US" smtClean="0"/>
              <a:t>4/4/22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D4184-830F-4E20-9FC8-D7491171B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6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a round of introductions for everyone on the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D4184-830F-4E20-9FC8-D7491171BB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70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D15-1A9A-4973-84B6-062F9A4F0D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43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D15-1A9A-4973-84B6-062F9A4F0D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34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D15-1A9A-4973-84B6-062F9A4F0D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6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D15-1A9A-4973-84B6-062F9A4F0D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7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D15-1A9A-4973-84B6-062F9A4F0D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6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https://www.etcc-ca.com/sites/default/files/reports/ceel_market_assessment_et14pge7591.pdf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D15-1A9A-4973-84B6-062F9A4F0D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https://www.etcc-ca.com/sites/default/files/reports/ceel_market_assessment_et14pge7591.pdf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D15-1A9A-4973-84B6-062F9A4F0D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0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D15-1A9A-4973-84B6-062F9A4F0D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1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80D67-7CA0-4255-91FD-B64A352CDC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9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3547278-E306-4ABA-9521-A0D338B9B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81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3547278-E306-4ABA-9521-A0D338B9B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1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D15-1A9A-4973-84B6-062F9A4F0D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8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6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2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5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D83B782-3269-4574-9790-051187190775}"/>
              </a:ext>
            </a:extLst>
          </p:cNvPr>
          <p:cNvSpPr txBox="1">
            <a:spLocks/>
          </p:cNvSpPr>
          <p:nvPr userDrawn="1"/>
        </p:nvSpPr>
        <p:spPr>
          <a:xfrm>
            <a:off x="11202113" y="6328411"/>
            <a:ext cx="505398" cy="436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0F0FA-18F4-4A27-8656-72C919EAE300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02679E-9192-4609-8FA3-F4BEC3F78B96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76649" y="6136915"/>
            <a:ext cx="2174413" cy="67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95905833-8828-4856-A9DC-2462350FB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102" y="6302579"/>
            <a:ext cx="1157398" cy="365125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fld id="{7B04DEDE-321B-4E0C-94CA-1E3DAA6B016B}" type="slidenum">
              <a:rPr lang="en-US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CD15A-DA98-4684-8767-CD58EA5DA33D}"/>
              </a:ext>
            </a:extLst>
          </p:cNvPr>
          <p:cNvCxnSpPr>
            <a:cxnSpLocks/>
          </p:cNvCxnSpPr>
          <p:nvPr userDrawn="1"/>
        </p:nvCxnSpPr>
        <p:spPr>
          <a:xfrm>
            <a:off x="0" y="6112283"/>
            <a:ext cx="12192000" cy="0"/>
          </a:xfrm>
          <a:prstGeom prst="line">
            <a:avLst/>
          </a:prstGeom>
          <a:ln w="28575">
            <a:solidFill>
              <a:srgbClr val="322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6ADCA5C-0640-4B57-8BE8-04D0E96DC90D}"/>
              </a:ext>
            </a:extLst>
          </p:cNvPr>
          <p:cNvSpPr/>
          <p:nvPr userDrawn="1"/>
        </p:nvSpPr>
        <p:spPr>
          <a:xfrm>
            <a:off x="0" y="2628"/>
            <a:ext cx="12192000" cy="743085"/>
          </a:xfrm>
          <a:prstGeom prst="rect">
            <a:avLst/>
          </a:prstGeom>
          <a:solidFill>
            <a:srgbClr val="38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489917-8426-46F4-A8DD-6197676B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20930"/>
            <a:ext cx="10515600" cy="50648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BC8403-3C2B-45A1-AE94-0328A4ED2E5F}"/>
              </a:ext>
            </a:extLst>
          </p:cNvPr>
          <p:cNvSpPr txBox="1"/>
          <p:nvPr userDrawn="1"/>
        </p:nvSpPr>
        <p:spPr>
          <a:xfrm>
            <a:off x="4394200" y="6346642"/>
            <a:ext cx="34036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863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83356-1E15-4101-B839-57FED8FD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98353-017C-49DA-8017-BE23CB03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40230-7578-41FF-96EB-AF4C25DA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82C6-A413-4D7A-B134-CFFB87EA1DB4}"/>
              </a:ext>
            </a:extLst>
          </p:cNvPr>
          <p:cNvSpPr/>
          <p:nvPr userDrawn="1"/>
        </p:nvSpPr>
        <p:spPr>
          <a:xfrm>
            <a:off x="0" y="2628"/>
            <a:ext cx="12192000" cy="743085"/>
          </a:xfrm>
          <a:prstGeom prst="rect">
            <a:avLst/>
          </a:prstGeom>
          <a:solidFill>
            <a:srgbClr val="382E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DFF9EA-2263-4299-A285-9FC70298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39232"/>
            <a:ext cx="10515600" cy="2698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39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06675-9E3A-4A70-B819-E2DC1C854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2664737"/>
          </a:xfrm>
        </p:spPr>
        <p:txBody>
          <a:bodyPr/>
          <a:lstStyle>
            <a:lvl1pPr>
              <a:defRPr>
                <a:solidFill>
                  <a:srgbClr val="2828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2828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2828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2828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2828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EEE91-A243-4B78-B9D7-EC4F1128A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9658736" y="6227980"/>
            <a:ext cx="1808585" cy="5297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4A729D-55C8-48BF-AB37-610408A7424A}"/>
              </a:ext>
            </a:extLst>
          </p:cNvPr>
          <p:cNvCxnSpPr>
            <a:cxnSpLocks/>
          </p:cNvCxnSpPr>
          <p:nvPr userDrawn="1"/>
        </p:nvCxnSpPr>
        <p:spPr>
          <a:xfrm>
            <a:off x="0" y="6155871"/>
            <a:ext cx="12192000" cy="0"/>
          </a:xfrm>
          <a:prstGeom prst="line">
            <a:avLst/>
          </a:prstGeom>
          <a:ln w="38100">
            <a:solidFill>
              <a:srgbClr val="28282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C48ABC0C-5E09-4171-96B7-38B10F73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n-US" sz="4000" kern="1200" dirty="0" smtClean="0">
                <a:solidFill>
                  <a:srgbClr val="282829"/>
                </a:solidFill>
                <a:latin typeface="Copse" panose="02000503080000020004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B681E4-ED2A-464A-9CFD-168B8A5C8B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90362"/>
            <a:ext cx="12192000" cy="898068"/>
          </a:xfrm>
          <a:solidFill>
            <a:srgbClr val="5A4969"/>
          </a:solidFill>
        </p:spPr>
        <p:txBody>
          <a:bodyPr lIns="274320" anchor="ctr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/>
              </a:buClr>
              <a:buFontTx/>
              <a:buNone/>
              <a:defRPr sz="400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71450" indent="0">
              <a:buFontTx/>
              <a:buNone/>
              <a:defRPr sz="1600"/>
            </a:lvl2pPr>
          </a:lstStyle>
          <a:p>
            <a:pPr marL="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2400" kern="0">
                <a:solidFill>
                  <a:schemeClr val="bg1"/>
                </a:solidFill>
              </a:rPr>
              <a:t>“Quote” – adjust box size, font size, transparency, location as needed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17C269-59F4-4DE2-8EB1-443ABBA3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614" y="6310315"/>
            <a:ext cx="2743200" cy="365125"/>
          </a:xfrm>
        </p:spPr>
        <p:txBody>
          <a:bodyPr/>
          <a:lstStyle>
            <a:lvl1pPr algn="l">
              <a:defRPr>
                <a:solidFill>
                  <a:srgbClr val="5A49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00FB7AD-D6FE-4D15-A236-86CF7C99A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9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EF0-5EE6-4EDD-AC55-CDDD6DC31289}" type="datetimeFigureOut">
              <a:rPr lang="en-US" smtClean="0"/>
              <a:t>4/4/22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3127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8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3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0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1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DEF0-5EE6-4EDD-AC55-CDDD6DC31289}" type="datetimeFigureOut">
              <a:rPr lang="en-US" smtClean="0"/>
              <a:t>4/4/22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9134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8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8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DEF0-5EE6-4EDD-AC55-CDDD6DC31289}" type="datetimeFigureOut">
              <a:rPr lang="en-US" smtClean="0"/>
              <a:t>4/4/22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A7BD-4C76-453A-BD69-5F4814F35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5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5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greenlab.sharepoint.com/:x:/r/sites/CertificationResources/_layouts/15/Doc.aspx?sourcedoc=%7BA247B91D-9BD6-4669-8037-51F18BBDE2FA%7D&amp;file=IE%20-%20Plug%20Load%20Impact%20Estimator%20-%20VF%20-%20Copy.xlsx&amp;action=default&amp;mobileredirect=tru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nergy.gov/energysaver/estimating-appliance-and-home-electronic-energy-use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etcc-ca.com/sites/default/files/reports/ceel_market_assessment_et14pge7591.pdf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etcc-ca.com/sites/default/files/reports/ceel_market_assessment_et14pge7591.pdf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ygreenlab.sharepoint.com/sites/CertificationResources/Shared%20Documents/Forms/AllItems.aspx?id=%2Fsites%2FCertificationResources%2FShared%20Documents%2FGreen%20Lab%20Resources%2FInfrastructure%20Energy%20and%20Plug%20Load%2FPlug%20Load%2FIE%20%2D%20Plug%20Load%20Guide%2Epdf&amp;parent=%2Fsites%2FCertificationResources%2FShared%20Documents%2FGreen%20Lab%20Resources%2FInfrastructure%20Energy%20and%20Plug%20Load%2FPlug%20Loa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greenlab.sharepoint.com/sites/CertificationResources/Shared%20Documents/Forms/AllItems.aspx?id=%2Fsites%2FCertificationResources%2FShared%20Documents%2FGreen%20Lab%20Resources%2FInfrastructure%20Energy%20and%20Plug%20Load%2FPlug%20Load%2FIE%20%2D%20Plug%20Load%20Guide%2Epdf&amp;parent=%2Fsites%2FCertificationResources%2FShared%20Documents%2FGreen%20Lab%20Resources%2FInfrastructure%20Energy%20and%20Plug%20Load%2FPlug%20Load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mygreenlab.sharepoint.com/sites/CertificationResources/Shared%20Documents/Forms/AllItems.aspx?id=%2Fsites%2FCertificationResources%2FShared%20Documents%2FGreen%20Lab%20Resources%2FInfrastructure%20Energy%20and%20Plug%20Load%2FPlug%20Load%2FIE%20%2D%20Plug%20Load%20Guide%2Epdf&amp;parent=%2Fsites%2FCertificationResources%2FShared%20Documents%2FGreen%20Lab%20Resources%2FInfrastructure%20Energy%20and%20Plug%20Load%2FPlug%20Load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2BF10E-6C2A-4C36-8B3E-793D79F8550D}"/>
              </a:ext>
            </a:extLst>
          </p:cNvPr>
          <p:cNvSpPr txBox="1">
            <a:spLocks/>
          </p:cNvSpPr>
          <p:nvPr/>
        </p:nvSpPr>
        <p:spPr>
          <a:xfrm>
            <a:off x="377883" y="4463038"/>
            <a:ext cx="6029700" cy="17508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b="1" dirty="0">
                <a:solidFill>
                  <a:srgbClr val="3A302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Addressing Plug Load in the Lab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302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Google Shape;127;g7bb4e9b812_0_0">
            <a:extLst>
              <a:ext uri="{FF2B5EF4-FFF2-40B4-BE49-F238E27FC236}">
                <a16:creationId xmlns:a16="http://schemas.microsoft.com/office/drawing/2014/main" id="{38ED4019-C5F0-4FCE-AAA6-2E2D059741B5}"/>
              </a:ext>
            </a:extLst>
          </p:cNvPr>
          <p:cNvSpPr txBox="1"/>
          <p:nvPr/>
        </p:nvSpPr>
        <p:spPr>
          <a:xfrm>
            <a:off x="158533" y="2182925"/>
            <a:ext cx="6468399" cy="40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>
                <a:solidFill>
                  <a:srgbClr val="18975E"/>
                </a:solidFill>
                <a:latin typeface="Open Sans"/>
                <a:ea typeface="Open Sans"/>
                <a:cs typeface="Open Sans"/>
                <a:sym typeface="Open Sans"/>
              </a:rPr>
              <a:t>Building a global culture of sustainability in science</a:t>
            </a:r>
            <a:endParaRPr sz="2000" b="1" i="0" u="none" strike="noStrike" cap="none" dirty="0">
              <a:solidFill>
                <a:srgbClr val="189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15A6EA-E5E7-4BFB-81BA-F4B0DA6C6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2" y="-158343"/>
            <a:ext cx="6029700" cy="3155543"/>
          </a:xfrm>
          <a:prstGeom prst="rect">
            <a:avLst/>
          </a:prstGeom>
        </p:spPr>
      </p:pic>
      <p:pic>
        <p:nvPicPr>
          <p:cNvPr id="9" name="Picture 8" descr="A picture containing grass, outdoor, sky, mountain&#10;&#10;Description automatically generated">
            <a:extLst>
              <a:ext uri="{FF2B5EF4-FFF2-40B4-BE49-F238E27FC236}">
                <a16:creationId xmlns:a16="http://schemas.microsoft.com/office/drawing/2014/main" id="{716D4B64-609A-4DE8-A30B-775152C6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09" t="1283" r="18007" b="154"/>
          <a:stretch/>
        </p:blipFill>
        <p:spPr>
          <a:xfrm>
            <a:off x="6696075" y="0"/>
            <a:ext cx="5495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8F1EA1DB-714D-4349-A18D-3B2A4A1C8E29}"/>
              </a:ext>
            </a:extLst>
          </p:cNvPr>
          <p:cNvSpPr txBox="1">
            <a:spLocks/>
          </p:cNvSpPr>
          <p:nvPr/>
        </p:nvSpPr>
        <p:spPr>
          <a:xfrm>
            <a:off x="11202113" y="6328411"/>
            <a:ext cx="505398" cy="436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0F0FA-18F4-4A27-8656-72C919EAE300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10</a:t>
            </a:fld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C9CC6D-D7DE-4596-B863-DEB62FB93407}"/>
              </a:ext>
            </a:extLst>
          </p:cNvPr>
          <p:cNvCxnSpPr>
            <a:cxnSpLocks/>
          </p:cNvCxnSpPr>
          <p:nvPr/>
        </p:nvCxnSpPr>
        <p:spPr>
          <a:xfrm>
            <a:off x="0" y="6112283"/>
            <a:ext cx="12192000" cy="0"/>
          </a:xfrm>
          <a:prstGeom prst="line">
            <a:avLst/>
          </a:prstGeom>
          <a:ln w="28575">
            <a:solidFill>
              <a:srgbClr val="322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CF6117CB-73C5-4A1F-ABB9-1727816C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C3CA7BD-4C76-453A-BD69-5F4814F3506F}" type="slidenum">
              <a:rPr lang="en-US" sz="14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10</a:t>
            </a:fld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A678D-DE15-4D37-8DC0-F7D0913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to Know Your Energy Consumption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0EBA40-8D85-4B3E-9F14-88FC985B0776}"/>
              </a:ext>
            </a:extLst>
          </p:cNvPr>
          <p:cNvSpPr txBox="1"/>
          <p:nvPr/>
        </p:nvSpPr>
        <p:spPr>
          <a:xfrm>
            <a:off x="279400" y="2017475"/>
            <a:ext cx="648244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7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Plug Load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22F3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you know where energy is being used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motivation for turning things off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Aids in prioritizing replacements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Supports optimization of equipment numbers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22F3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our </a:t>
            </a:r>
            <a:r>
              <a:rPr lang="en-US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plug load estimator</a:t>
            </a:r>
            <a:r>
              <a:rPr lang="en-US" sz="20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ask your vendors for data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2F3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603BF-3DC4-4F42-9B19-C053A92AF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602" y="366437"/>
            <a:ext cx="4305998" cy="5314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65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8F1EA1DB-714D-4349-A18D-3B2A4A1C8E29}"/>
              </a:ext>
            </a:extLst>
          </p:cNvPr>
          <p:cNvSpPr txBox="1">
            <a:spLocks/>
          </p:cNvSpPr>
          <p:nvPr/>
        </p:nvSpPr>
        <p:spPr>
          <a:xfrm>
            <a:off x="11202113" y="6328411"/>
            <a:ext cx="505398" cy="436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0F0FA-18F4-4A27-8656-72C919EAE300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11</a:t>
            </a:fld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C9CC6D-D7DE-4596-B863-DEB62FB93407}"/>
              </a:ext>
            </a:extLst>
          </p:cNvPr>
          <p:cNvCxnSpPr>
            <a:cxnSpLocks/>
          </p:cNvCxnSpPr>
          <p:nvPr/>
        </p:nvCxnSpPr>
        <p:spPr>
          <a:xfrm>
            <a:off x="0" y="6112283"/>
            <a:ext cx="12192000" cy="0"/>
          </a:xfrm>
          <a:prstGeom prst="line">
            <a:avLst/>
          </a:prstGeom>
          <a:ln w="28575">
            <a:solidFill>
              <a:srgbClr val="322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CF6117CB-73C5-4A1F-ABB9-1727816C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C3CA7BD-4C76-453A-BD69-5F4814F3506F}" type="slidenum">
              <a:rPr lang="en-US" sz="14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11</a:t>
            </a:fld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A678D-DE15-4D37-8DC0-F7D0913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to Know Your Energy Consumption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0EBA40-8D85-4B3E-9F14-88FC985B0776}"/>
              </a:ext>
            </a:extLst>
          </p:cNvPr>
          <p:cNvSpPr txBox="1"/>
          <p:nvPr/>
        </p:nvSpPr>
        <p:spPr>
          <a:xfrm>
            <a:off x="279400" y="1534628"/>
            <a:ext cx="64824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7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Plug Load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22F3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you know where energy is being used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motivation for turning things off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Aids in prioritizing replacements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Supports optimization of equipment numbers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22F3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22F3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0D120-B1F9-4E93-9A53-B26D8B9BD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495" y="102921"/>
            <a:ext cx="3476625" cy="594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43B5E-3FB7-459C-B75C-CF22C7795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41"/>
          <a:stretch/>
        </p:blipFill>
        <p:spPr>
          <a:xfrm>
            <a:off x="5305317" y="4059400"/>
            <a:ext cx="2054964" cy="838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AE5607-35F9-4641-9D99-CB2B388F63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76"/>
          <a:stretch/>
        </p:blipFill>
        <p:spPr>
          <a:xfrm>
            <a:off x="4736405" y="5055461"/>
            <a:ext cx="3267341" cy="7421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ADFA0B-36EA-4C08-8555-3A02204E6CD3}"/>
              </a:ext>
            </a:extLst>
          </p:cNvPr>
          <p:cNvSpPr txBox="1"/>
          <p:nvPr/>
        </p:nvSpPr>
        <p:spPr>
          <a:xfrm>
            <a:off x="279400" y="3921800"/>
            <a:ext cx="4442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Try this calculator</a:t>
            </a:r>
            <a:r>
              <a:rPr lang="en-US" sz="18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pick any appliance and set the wattage (or current * voltage – 230V in Sweden); enter in hours used per day and days used per year (261 working days in a year)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2F3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10870-84D4-45B2-A1F6-1DD258CE7B6D}"/>
              </a:ext>
            </a:extLst>
          </p:cNvPr>
          <p:cNvSpPr/>
          <p:nvPr/>
        </p:nvSpPr>
        <p:spPr>
          <a:xfrm>
            <a:off x="5379243" y="4740774"/>
            <a:ext cx="1155351" cy="1065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C47B60-7C06-4C8A-AC55-4D2920F39069}"/>
              </a:ext>
            </a:extLst>
          </p:cNvPr>
          <p:cNvSpPr/>
          <p:nvPr/>
        </p:nvSpPr>
        <p:spPr>
          <a:xfrm>
            <a:off x="4867274" y="5491618"/>
            <a:ext cx="1459707" cy="1573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A437-D137-4D39-9FCD-E2488098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 Equipment With Energy-Efficient Options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8D652-4389-4EB0-B64B-18237CF926F8}"/>
              </a:ext>
            </a:extLst>
          </p:cNvPr>
          <p:cNvSpPr txBox="1"/>
          <p:nvPr/>
        </p:nvSpPr>
        <p:spPr>
          <a:xfrm>
            <a:off x="650523" y="2099873"/>
            <a:ext cx="5239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7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Before You Buy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22F3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labels: ACT, </a:t>
            </a:r>
            <a:r>
              <a:rPr lang="en-US" sz="20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Star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22F3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for energy-saving modes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22F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 your vendors that this is important to you!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22F3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2F3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BC80F6-0090-4731-B898-3DF0CC332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1649" y="836271"/>
            <a:ext cx="2734329" cy="51854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C17E59-3867-4F82-9F61-7DAF9D9A1372}"/>
              </a:ext>
            </a:extLst>
          </p:cNvPr>
          <p:cNvSpPr/>
          <p:nvPr/>
        </p:nvSpPr>
        <p:spPr bwMode="auto">
          <a:xfrm>
            <a:off x="8937979" y="3972521"/>
            <a:ext cx="2659868" cy="435676"/>
          </a:xfrm>
          <a:prstGeom prst="rect">
            <a:avLst/>
          </a:prstGeom>
          <a:noFill/>
          <a:ln w="57150" cap="flat" cmpd="sng" algn="ctr">
            <a:solidFill>
              <a:srgbClr val="5B49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06" tIns="26104" rIns="52206" bIns="26104" numCol="1" rtlCol="0" anchor="t" anchorCtr="0" compatLnSpc="1">
            <a:prstTxWarp prst="textNoShape">
              <a:avLst/>
            </a:prstTxWarp>
          </a:bodyPr>
          <a:lstStyle/>
          <a:p>
            <a:pPr defTabSz="5221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16" dirty="0">
              <a:latin typeface="Arial" pitchFamily="124" charset="0"/>
            </a:endParaRPr>
          </a:p>
        </p:txBody>
      </p:sp>
      <p:pic>
        <p:nvPicPr>
          <p:cNvPr id="2050" name="Picture 2" descr="Energy Star - Wikipedia">
            <a:extLst>
              <a:ext uri="{FF2B5EF4-FFF2-40B4-BE49-F238E27FC236}">
                <a16:creationId xmlns:a16="http://schemas.microsoft.com/office/drawing/2014/main" id="{2790AE46-0C8B-4CCA-AD33-A5AB94F5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41" y="3765626"/>
            <a:ext cx="1863935" cy="19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4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263A89-D465-47F2-AE12-8FC7085A01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7" b="14677"/>
          <a:stretch/>
        </p:blipFill>
        <p:spPr>
          <a:xfrm>
            <a:off x="5785658" y="745715"/>
            <a:ext cx="6414518" cy="5366567"/>
          </a:xfrm>
          <a:prstGeom prst="rect">
            <a:avLst/>
          </a:prstGeom>
        </p:spPr>
      </p:pic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8F1EA1DB-714D-4349-A18D-3B2A4A1C8E29}"/>
              </a:ext>
            </a:extLst>
          </p:cNvPr>
          <p:cNvSpPr txBox="1">
            <a:spLocks/>
          </p:cNvSpPr>
          <p:nvPr/>
        </p:nvSpPr>
        <p:spPr>
          <a:xfrm>
            <a:off x="11202113" y="6328411"/>
            <a:ext cx="505398" cy="436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0F0FA-18F4-4A27-8656-72C919EAE300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13</a:t>
            </a:fld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C9CC6D-D7DE-4596-B863-DEB62FB93407}"/>
              </a:ext>
            </a:extLst>
          </p:cNvPr>
          <p:cNvCxnSpPr>
            <a:cxnSpLocks/>
          </p:cNvCxnSpPr>
          <p:nvPr/>
        </p:nvCxnSpPr>
        <p:spPr>
          <a:xfrm>
            <a:off x="0" y="6112283"/>
            <a:ext cx="12192000" cy="0"/>
          </a:xfrm>
          <a:prstGeom prst="line">
            <a:avLst/>
          </a:prstGeom>
          <a:ln w="28575">
            <a:solidFill>
              <a:srgbClr val="322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CF6117CB-73C5-4A1F-ABB9-1727816C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C3CA7BD-4C76-453A-BD69-5F4814F3506F}" type="slidenum">
              <a:rPr lang="en-US" sz="14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13</a:t>
            </a:fld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A678D-DE15-4D37-8DC0-F7D0913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Choose Awesome!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4CA1C-3EC8-4574-92D3-BBF9E51383CD}"/>
              </a:ext>
            </a:extLst>
          </p:cNvPr>
          <p:cNvSpPr txBox="1"/>
          <p:nvPr/>
        </p:nvSpPr>
        <p:spPr>
          <a:xfrm>
            <a:off x="1004198" y="4829330"/>
            <a:ext cx="3982275" cy="28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chart from Alison Farmer, kW Engineering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4EDD98-85DF-4998-94C5-E9C59DC6E3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431007"/>
              </p:ext>
            </p:extLst>
          </p:nvPr>
        </p:nvGraphicFramePr>
        <p:xfrm>
          <a:off x="1197333" y="1261460"/>
          <a:ext cx="3589243" cy="363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F44728-004C-4DE5-91EC-22B71F0EE32F}"/>
              </a:ext>
            </a:extLst>
          </p:cNvPr>
          <p:cNvSpPr txBox="1"/>
          <p:nvPr/>
        </p:nvSpPr>
        <p:spPr>
          <a:xfrm>
            <a:off x="3904833" y="3017961"/>
            <a:ext cx="55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90E30-564D-4D6B-AE04-37DF913D0F53}"/>
              </a:ext>
            </a:extLst>
          </p:cNvPr>
          <p:cNvSpPr txBox="1"/>
          <p:nvPr/>
        </p:nvSpPr>
        <p:spPr>
          <a:xfrm>
            <a:off x="3935229" y="3464237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20250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8F1EA1DB-714D-4349-A18D-3B2A4A1C8E29}"/>
              </a:ext>
            </a:extLst>
          </p:cNvPr>
          <p:cNvSpPr txBox="1">
            <a:spLocks/>
          </p:cNvSpPr>
          <p:nvPr/>
        </p:nvSpPr>
        <p:spPr>
          <a:xfrm>
            <a:off x="11202113" y="6328411"/>
            <a:ext cx="505398" cy="436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0F0FA-18F4-4A27-8656-72C919EAE300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C9CC6D-D7DE-4596-B863-DEB62FB93407}"/>
              </a:ext>
            </a:extLst>
          </p:cNvPr>
          <p:cNvCxnSpPr>
            <a:cxnSpLocks/>
          </p:cNvCxnSpPr>
          <p:nvPr/>
        </p:nvCxnSpPr>
        <p:spPr>
          <a:xfrm>
            <a:off x="0" y="6112283"/>
            <a:ext cx="12192000" cy="0"/>
          </a:xfrm>
          <a:prstGeom prst="line">
            <a:avLst/>
          </a:prstGeom>
          <a:ln w="28575">
            <a:solidFill>
              <a:srgbClr val="322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CF6117CB-73C5-4A1F-ABB9-1727816C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C3CA7BD-4C76-453A-BD69-5F4814F3506F}" type="slidenum">
              <a:rPr lang="en-US" sz="14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2</a:t>
            </a:fld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A678D-DE15-4D37-8DC0-F7D0913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Plug Load?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C634455-F96B-4E57-A088-5D4B7E83F3A7}"/>
              </a:ext>
            </a:extLst>
          </p:cNvPr>
          <p:cNvSpPr txBox="1">
            <a:spLocks/>
          </p:cNvSpPr>
          <p:nvPr/>
        </p:nvSpPr>
        <p:spPr>
          <a:xfrm>
            <a:off x="932883" y="5412670"/>
            <a:ext cx="10515600" cy="609006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Building a Culture of Sustainability in Science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Yellow and orange electric plug">
            <a:extLst>
              <a:ext uri="{FF2B5EF4-FFF2-40B4-BE49-F238E27FC236}">
                <a16:creationId xmlns:a16="http://schemas.microsoft.com/office/drawing/2014/main" id="{4F3CE984-11D9-4AAE-936B-E7D4E4D6A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5716"/>
            <a:ext cx="5437414" cy="536656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66EAC4-5F26-4E00-ABE6-84A4DAC2D2F6}"/>
              </a:ext>
            </a:extLst>
          </p:cNvPr>
          <p:cNvSpPr txBox="1">
            <a:spLocks/>
          </p:cNvSpPr>
          <p:nvPr/>
        </p:nvSpPr>
        <p:spPr>
          <a:xfrm>
            <a:off x="5814049" y="1769821"/>
            <a:ext cx="6001316" cy="35975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3A302E"/>
                </a:solidFill>
                <a:latin typeface="Open Sans"/>
                <a:ea typeface="Open Sans"/>
                <a:cs typeface="Open Sans"/>
              </a:rPr>
              <a:t>Everything that you plug into the wall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Pipettes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Shakers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Computers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Lasers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Microscopes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Centrifuges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Freezers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etc.</a:t>
            </a:r>
          </a:p>
          <a:p>
            <a:endParaRPr lang="en-US" sz="2000" dirty="0">
              <a:solidFill>
                <a:srgbClr val="3A302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solidFill>
                <a:srgbClr val="3A302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1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E8D442-A563-4FDC-8E30-54A0B09F2CB8}"/>
              </a:ext>
            </a:extLst>
          </p:cNvPr>
          <p:cNvGrpSpPr/>
          <p:nvPr/>
        </p:nvGrpSpPr>
        <p:grpSpPr>
          <a:xfrm>
            <a:off x="686513" y="817706"/>
            <a:ext cx="10855264" cy="3747995"/>
            <a:chOff x="686513" y="817706"/>
            <a:chExt cx="10855264" cy="37479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F0267A-086A-4CC8-A422-F79A4DCDA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513" y="817706"/>
              <a:ext cx="8668441" cy="37479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59C880-6AFE-46E9-9364-8B24B2417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037"/>
            <a:stretch/>
          </p:blipFill>
          <p:spPr>
            <a:xfrm>
              <a:off x="8903382" y="851770"/>
              <a:ext cx="2638395" cy="3602171"/>
            </a:xfrm>
            <a:prstGeom prst="rect">
              <a:avLst/>
            </a:prstGeom>
          </p:spPr>
        </p:pic>
      </p:grpSp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8F1EA1DB-714D-4349-A18D-3B2A4A1C8E29}"/>
              </a:ext>
            </a:extLst>
          </p:cNvPr>
          <p:cNvSpPr txBox="1">
            <a:spLocks/>
          </p:cNvSpPr>
          <p:nvPr/>
        </p:nvSpPr>
        <p:spPr>
          <a:xfrm>
            <a:off x="11202113" y="6328411"/>
            <a:ext cx="505398" cy="436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0F0FA-18F4-4A27-8656-72C919EAE300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3</a:t>
            </a:fld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C9CC6D-D7DE-4596-B863-DEB62FB93407}"/>
              </a:ext>
            </a:extLst>
          </p:cNvPr>
          <p:cNvCxnSpPr>
            <a:cxnSpLocks/>
          </p:cNvCxnSpPr>
          <p:nvPr/>
        </p:nvCxnSpPr>
        <p:spPr>
          <a:xfrm>
            <a:off x="0" y="6112283"/>
            <a:ext cx="12192000" cy="0"/>
          </a:xfrm>
          <a:prstGeom prst="line">
            <a:avLst/>
          </a:prstGeom>
          <a:ln w="28575">
            <a:solidFill>
              <a:srgbClr val="322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CF6117CB-73C5-4A1F-ABB9-1727816C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C3CA7BD-4C76-453A-BD69-5F4814F3506F}" type="slidenum">
              <a:rPr lang="en-US" sz="14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3</a:t>
            </a:fld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A678D-DE15-4D37-8DC0-F7D0913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 Load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5D1359-CA5A-4FAA-98A2-09E4814685EB}"/>
              </a:ext>
            </a:extLst>
          </p:cNvPr>
          <p:cNvSpPr/>
          <p:nvPr/>
        </p:nvSpPr>
        <p:spPr>
          <a:xfrm>
            <a:off x="0" y="4727724"/>
            <a:ext cx="12192000" cy="1364200"/>
          </a:xfrm>
          <a:prstGeom prst="rect">
            <a:avLst/>
          </a:prstGeom>
          <a:solidFill>
            <a:srgbClr val="119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C634455-F96B-4E57-A088-5D4B7E83F3A7}"/>
              </a:ext>
            </a:extLst>
          </p:cNvPr>
          <p:cNvSpPr txBox="1">
            <a:spLocks/>
          </p:cNvSpPr>
          <p:nvPr/>
        </p:nvSpPr>
        <p:spPr>
          <a:xfrm>
            <a:off x="932883" y="4748713"/>
            <a:ext cx="10515600" cy="1322223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Plug Load in California alone is 790-3200 GWh/year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Per Capita energy use in Sweden is 11,800 kWh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That means plug loads in California labs consume the same energy as 67k-270k Swedes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B8DDDA-05B3-4360-AB5E-1C62A3DD4436}"/>
              </a:ext>
            </a:extLst>
          </p:cNvPr>
          <p:cNvSpPr txBox="1"/>
          <p:nvPr/>
        </p:nvSpPr>
        <p:spPr>
          <a:xfrm>
            <a:off x="10560364" y="4288703"/>
            <a:ext cx="11471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Data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612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8F1EA1DB-714D-4349-A18D-3B2A4A1C8E29}"/>
              </a:ext>
            </a:extLst>
          </p:cNvPr>
          <p:cNvSpPr txBox="1">
            <a:spLocks/>
          </p:cNvSpPr>
          <p:nvPr/>
        </p:nvSpPr>
        <p:spPr>
          <a:xfrm>
            <a:off x="11202113" y="6328411"/>
            <a:ext cx="505398" cy="436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0F0FA-18F4-4A27-8656-72C919EAE300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4</a:t>
            </a:fld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C9CC6D-D7DE-4596-B863-DEB62FB93407}"/>
              </a:ext>
            </a:extLst>
          </p:cNvPr>
          <p:cNvCxnSpPr>
            <a:cxnSpLocks/>
          </p:cNvCxnSpPr>
          <p:nvPr/>
        </p:nvCxnSpPr>
        <p:spPr>
          <a:xfrm>
            <a:off x="0" y="6112283"/>
            <a:ext cx="12192000" cy="0"/>
          </a:xfrm>
          <a:prstGeom prst="line">
            <a:avLst/>
          </a:prstGeom>
          <a:ln w="28575">
            <a:solidFill>
              <a:srgbClr val="322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CF6117CB-73C5-4A1F-ABB9-1727816C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C3CA7BD-4C76-453A-BD69-5F4814F3506F}" type="slidenum">
              <a:rPr lang="en-US" sz="14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4</a:t>
            </a:fld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A678D-DE15-4D37-8DC0-F7D0913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 Load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5D1359-CA5A-4FAA-98A2-09E4814685EB}"/>
              </a:ext>
            </a:extLst>
          </p:cNvPr>
          <p:cNvSpPr/>
          <p:nvPr/>
        </p:nvSpPr>
        <p:spPr>
          <a:xfrm>
            <a:off x="0" y="4727724"/>
            <a:ext cx="12192000" cy="1364200"/>
          </a:xfrm>
          <a:prstGeom prst="rect">
            <a:avLst/>
          </a:prstGeom>
          <a:solidFill>
            <a:srgbClr val="119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C634455-F96B-4E57-A088-5D4B7E83F3A7}"/>
              </a:ext>
            </a:extLst>
          </p:cNvPr>
          <p:cNvSpPr txBox="1">
            <a:spLocks/>
          </p:cNvSpPr>
          <p:nvPr/>
        </p:nvSpPr>
        <p:spPr>
          <a:xfrm>
            <a:off x="932883" y="4748713"/>
            <a:ext cx="10515600" cy="1322223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Plug Load in California alone is 790-3200 GWh/year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Per Capita energy use in Sweden is 11,800 kWh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That means plug loads in California labs consume the same energy as 67k-270k Swedes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84DFB6-7247-4A52-B58F-DA81E2CD1726}"/>
              </a:ext>
            </a:extLst>
          </p:cNvPr>
          <p:cNvGrpSpPr/>
          <p:nvPr/>
        </p:nvGrpSpPr>
        <p:grpSpPr>
          <a:xfrm>
            <a:off x="686513" y="817706"/>
            <a:ext cx="10855264" cy="3747995"/>
            <a:chOff x="362341" y="1005027"/>
            <a:chExt cx="11101986" cy="38331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F0267A-086A-4CC8-A422-F79A4DCDA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341" y="1005027"/>
              <a:ext cx="8865460" cy="38331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D9BF1B-2177-4193-893D-78587A131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037"/>
            <a:stretch/>
          </p:blipFill>
          <p:spPr>
            <a:xfrm>
              <a:off x="8765966" y="1039865"/>
              <a:ext cx="2698361" cy="3684043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E40303-9789-4BFE-A6AD-CD9212A13294}"/>
              </a:ext>
            </a:extLst>
          </p:cNvPr>
          <p:cNvSpPr/>
          <p:nvPr/>
        </p:nvSpPr>
        <p:spPr>
          <a:xfrm>
            <a:off x="816429" y="1567542"/>
            <a:ext cx="10531928" cy="375558"/>
          </a:xfrm>
          <a:prstGeom prst="rect">
            <a:avLst/>
          </a:prstGeom>
          <a:solidFill>
            <a:srgbClr val="FFFF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F8D6E1-9594-4D3E-9326-8DCDB66E7741}"/>
              </a:ext>
            </a:extLst>
          </p:cNvPr>
          <p:cNvSpPr/>
          <p:nvPr/>
        </p:nvSpPr>
        <p:spPr>
          <a:xfrm>
            <a:off x="816429" y="2139625"/>
            <a:ext cx="10531928" cy="211689"/>
          </a:xfrm>
          <a:prstGeom prst="rect">
            <a:avLst/>
          </a:prstGeom>
          <a:solidFill>
            <a:srgbClr val="FFFF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73F354-5139-4780-95BE-9EED6B713D4A}"/>
              </a:ext>
            </a:extLst>
          </p:cNvPr>
          <p:cNvSpPr/>
          <p:nvPr/>
        </p:nvSpPr>
        <p:spPr>
          <a:xfrm>
            <a:off x="816429" y="2699886"/>
            <a:ext cx="10531928" cy="211689"/>
          </a:xfrm>
          <a:prstGeom prst="rect">
            <a:avLst/>
          </a:prstGeom>
          <a:solidFill>
            <a:srgbClr val="FFFF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AA0E2E-6ED0-4EA2-9434-8BB433BA11E5}"/>
              </a:ext>
            </a:extLst>
          </p:cNvPr>
          <p:cNvSpPr/>
          <p:nvPr/>
        </p:nvSpPr>
        <p:spPr>
          <a:xfrm>
            <a:off x="816429" y="3773096"/>
            <a:ext cx="10531928" cy="211689"/>
          </a:xfrm>
          <a:prstGeom prst="rect">
            <a:avLst/>
          </a:prstGeom>
          <a:solidFill>
            <a:srgbClr val="FFFF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334FA2-9CA1-4BD8-AF68-77A7B3C0FFA1}"/>
              </a:ext>
            </a:extLst>
          </p:cNvPr>
          <p:cNvSpPr/>
          <p:nvPr/>
        </p:nvSpPr>
        <p:spPr>
          <a:xfrm>
            <a:off x="816429" y="4146808"/>
            <a:ext cx="10531928" cy="211689"/>
          </a:xfrm>
          <a:prstGeom prst="rect">
            <a:avLst/>
          </a:prstGeom>
          <a:solidFill>
            <a:srgbClr val="FFFF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1EBFA-34A2-4A84-B83A-6CFF543CB451}"/>
              </a:ext>
            </a:extLst>
          </p:cNvPr>
          <p:cNvSpPr/>
          <p:nvPr/>
        </p:nvSpPr>
        <p:spPr>
          <a:xfrm>
            <a:off x="816429" y="3345280"/>
            <a:ext cx="10531928" cy="211689"/>
          </a:xfrm>
          <a:prstGeom prst="rect">
            <a:avLst/>
          </a:prstGeom>
          <a:solidFill>
            <a:srgbClr val="FFFF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3C881F-DD88-4226-8B9B-8AA74F520C22}"/>
              </a:ext>
            </a:extLst>
          </p:cNvPr>
          <p:cNvSpPr txBox="1"/>
          <p:nvPr/>
        </p:nvSpPr>
        <p:spPr>
          <a:xfrm>
            <a:off x="10560364" y="4288703"/>
            <a:ext cx="11471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Data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774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8F1EA1DB-714D-4349-A18D-3B2A4A1C8E29}"/>
              </a:ext>
            </a:extLst>
          </p:cNvPr>
          <p:cNvSpPr txBox="1">
            <a:spLocks/>
          </p:cNvSpPr>
          <p:nvPr/>
        </p:nvSpPr>
        <p:spPr>
          <a:xfrm>
            <a:off x="11202113" y="6328411"/>
            <a:ext cx="505398" cy="436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0F0FA-18F4-4A27-8656-72C919EAE300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5</a:t>
            </a:fld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C9CC6D-D7DE-4596-B863-DEB62FB93407}"/>
              </a:ext>
            </a:extLst>
          </p:cNvPr>
          <p:cNvCxnSpPr>
            <a:cxnSpLocks/>
          </p:cNvCxnSpPr>
          <p:nvPr/>
        </p:nvCxnSpPr>
        <p:spPr>
          <a:xfrm>
            <a:off x="0" y="6112283"/>
            <a:ext cx="12192000" cy="0"/>
          </a:xfrm>
          <a:prstGeom prst="line">
            <a:avLst/>
          </a:prstGeom>
          <a:ln w="28575">
            <a:solidFill>
              <a:srgbClr val="322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CF6117CB-73C5-4A1F-ABB9-1727816C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C3CA7BD-4C76-453A-BD69-5F4814F3506F}" type="slidenum">
              <a:rPr lang="en-US" sz="14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5</a:t>
            </a:fld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A678D-DE15-4D37-8DC0-F7D0913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Candidates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C634455-F96B-4E57-A088-5D4B7E83F3A7}"/>
              </a:ext>
            </a:extLst>
          </p:cNvPr>
          <p:cNvSpPr txBox="1">
            <a:spLocks/>
          </p:cNvSpPr>
          <p:nvPr/>
        </p:nvSpPr>
        <p:spPr>
          <a:xfrm>
            <a:off x="932883" y="5412670"/>
            <a:ext cx="10515600" cy="609006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Building a Culture of Sustainability in Science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Yellow and orange electric plug">
            <a:extLst>
              <a:ext uri="{FF2B5EF4-FFF2-40B4-BE49-F238E27FC236}">
                <a16:creationId xmlns:a16="http://schemas.microsoft.com/office/drawing/2014/main" id="{4F3CE984-11D9-4AAE-936B-E7D4E4D6A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5716"/>
            <a:ext cx="5437414" cy="536656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66EAC4-5F26-4E00-ABE6-84A4DAC2D2F6}"/>
              </a:ext>
            </a:extLst>
          </p:cNvPr>
          <p:cNvSpPr txBox="1">
            <a:spLocks/>
          </p:cNvSpPr>
          <p:nvPr/>
        </p:nvSpPr>
        <p:spPr>
          <a:xfrm>
            <a:off x="5814049" y="1926431"/>
            <a:ext cx="6001316" cy="3270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3A302E"/>
                </a:solidFill>
                <a:latin typeface="Open Sans"/>
                <a:ea typeface="Open Sans"/>
                <a:cs typeface="Open Sans"/>
              </a:rPr>
              <a:t>Equipment that pulls the most power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Anything with a heating or cooling element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water baths, drying ovens, incubators, freezers</a:t>
            </a:r>
          </a:p>
          <a:p>
            <a:pPr lvl="1"/>
            <a:endParaRPr lang="en-US" sz="1600" dirty="0">
              <a:solidFill>
                <a:srgbClr val="3A302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Anything that pulls a vacuum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vacuum pumps, mass spec, gloveboxes</a:t>
            </a:r>
          </a:p>
          <a:p>
            <a:endParaRPr lang="en-US" sz="2000" dirty="0">
              <a:solidFill>
                <a:srgbClr val="3A302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solidFill>
                <a:srgbClr val="3A302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0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64C1-ADAA-4660-B14C-851D52A38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FB7AD-D6FE-4D15-A236-86CF7C99A1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A496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A496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BA81F-BBAF-4918-9AA3-D0AABCB9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 Labs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4DA57-4ADB-4554-88CE-A58CFB163E74}"/>
              </a:ext>
            </a:extLst>
          </p:cNvPr>
          <p:cNvSpPr txBox="1"/>
          <p:nvPr/>
        </p:nvSpPr>
        <p:spPr>
          <a:xfrm>
            <a:off x="6392627" y="4845659"/>
            <a:ext cx="3982275" cy="28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chart from Alison Farmer, kW Engineering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3D185D9-E004-4D53-BFD1-4DCB083DF941}"/>
              </a:ext>
            </a:extLst>
          </p:cNvPr>
          <p:cNvGraphicFramePr>
            <a:graphicFrameLocks/>
          </p:cNvGraphicFramePr>
          <p:nvPr/>
        </p:nvGraphicFramePr>
        <p:xfrm>
          <a:off x="6585762" y="1277789"/>
          <a:ext cx="3589243" cy="363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F3D57AF4-12EC-4A92-BCBA-D2E3B94718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15"/>
          <a:stretch/>
        </p:blipFill>
        <p:spPr>
          <a:xfrm>
            <a:off x="0" y="767442"/>
            <a:ext cx="4568766" cy="53158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1627DB-6566-45B5-87A3-A4F5958B1C97}"/>
              </a:ext>
            </a:extLst>
          </p:cNvPr>
          <p:cNvSpPr/>
          <p:nvPr/>
        </p:nvSpPr>
        <p:spPr>
          <a:xfrm>
            <a:off x="164764" y="2102400"/>
            <a:ext cx="4239237" cy="232784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617D32-2A56-4A18-B0F3-22F8966F465C}"/>
              </a:ext>
            </a:extLst>
          </p:cNvPr>
          <p:cNvSpPr/>
          <p:nvPr/>
        </p:nvSpPr>
        <p:spPr>
          <a:xfrm>
            <a:off x="395073" y="2296825"/>
            <a:ext cx="4008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we could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cut US plug load by 10%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would be equivalent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removing 550,000 cars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road</a:t>
            </a:r>
          </a:p>
        </p:txBody>
      </p:sp>
    </p:spTree>
    <p:extLst>
      <p:ext uri="{BB962C8B-B14F-4D97-AF65-F5344CB8AC3E}">
        <p14:creationId xmlns:p14="http://schemas.microsoft.com/office/powerpoint/2010/main" val="305019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0C3E-A227-43A4-BF0D-2A0F8C9E8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189399D-0E59-4BF5-9B2C-EEDC79DB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Plug Load – Where to Start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A833F7-67F0-440B-9641-E6DBC666683C}"/>
              </a:ext>
            </a:extLst>
          </p:cNvPr>
          <p:cNvSpPr txBox="1">
            <a:spLocks/>
          </p:cNvSpPr>
          <p:nvPr/>
        </p:nvSpPr>
        <p:spPr>
          <a:xfrm>
            <a:off x="754801" y="1126331"/>
            <a:ext cx="5341199" cy="4719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3A302E"/>
                </a:solidFill>
                <a:latin typeface="Open Sans"/>
                <a:ea typeface="Open Sans"/>
                <a:cs typeface="Open Sans"/>
              </a:rPr>
              <a:t>Determine what you can and cannot turn off: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Candidates for turning off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Ovens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Pumps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TC Hoods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Computers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Thermocyclers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baths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HPLC</a:t>
            </a:r>
          </a:p>
          <a:p>
            <a:r>
              <a:rPr lang="en-US" sz="20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candidates for turning off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 spec</a:t>
            </a:r>
          </a:p>
          <a:p>
            <a:pPr lvl="1"/>
            <a:r>
              <a:rPr lang="en-US" sz="1800" dirty="0">
                <a:solidFill>
                  <a:srgbClr val="3A30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Freezers / refrigerators</a:t>
            </a:r>
          </a:p>
          <a:p>
            <a:pPr lvl="1"/>
            <a:endParaRPr lang="en-US" sz="1800" dirty="0">
              <a:solidFill>
                <a:srgbClr val="3A302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37DAA-0C77-476F-A630-DF9821BA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431" y="1018273"/>
            <a:ext cx="3390824" cy="4533442"/>
          </a:xfrm>
          <a:prstGeom prst="rect">
            <a:avLst/>
          </a:prstGeom>
        </p:spPr>
      </p:pic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BE65FF21-6A9D-4CA4-90F3-BC26B08268E2}"/>
              </a:ext>
            </a:extLst>
          </p:cNvPr>
          <p:cNvSpPr txBox="1"/>
          <p:nvPr/>
        </p:nvSpPr>
        <p:spPr>
          <a:xfrm>
            <a:off x="7619060" y="5550692"/>
            <a:ext cx="3477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070C0"/>
                </a:solidFill>
              </a:rPr>
              <a:t>Plug Load Worksheet</a:t>
            </a:r>
          </a:p>
        </p:txBody>
      </p:sp>
    </p:spTree>
    <p:extLst>
      <p:ext uri="{BB962C8B-B14F-4D97-AF65-F5344CB8AC3E}">
        <p14:creationId xmlns:p14="http://schemas.microsoft.com/office/powerpoint/2010/main" val="13447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0C3E-A227-43A4-BF0D-2A0F8C9E8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CA7BD-4C76-453A-BD69-5F4814F3506F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189399D-0E59-4BF5-9B2C-EEDC79DB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Stickers Make it Known</a:t>
            </a: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BE65FF21-6A9D-4CA4-90F3-BC26B08268E2}"/>
              </a:ext>
            </a:extLst>
          </p:cNvPr>
          <p:cNvSpPr txBox="1"/>
          <p:nvPr/>
        </p:nvSpPr>
        <p:spPr>
          <a:xfrm>
            <a:off x="754025" y="5526724"/>
            <a:ext cx="3477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070C0"/>
                </a:solidFill>
              </a:rPr>
              <a:t>Sticker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2C5F6-BDA9-403E-9470-3EA06ADBF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343" y="3940808"/>
            <a:ext cx="2556931" cy="118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F3CF7-2B60-4690-AC92-2780CF3E9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938" y="2479665"/>
            <a:ext cx="2547740" cy="1188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9B5438-88B7-4394-A24B-D76CA2D5F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569" y="1033933"/>
            <a:ext cx="2558478" cy="1188720"/>
          </a:xfrm>
          <a:prstGeom prst="rect">
            <a:avLst/>
          </a:prstGeom>
        </p:spPr>
      </p:pic>
      <p:sp>
        <p:nvSpPr>
          <p:cNvPr id="13" name="TextBox 12">
            <a:hlinkClick r:id="rId3"/>
            <a:extLst>
              <a:ext uri="{FF2B5EF4-FFF2-40B4-BE49-F238E27FC236}">
                <a16:creationId xmlns:a16="http://schemas.microsoft.com/office/drawing/2014/main" id="{1D011A77-3E31-45CD-9F2D-3478DDA2A990}"/>
              </a:ext>
            </a:extLst>
          </p:cNvPr>
          <p:cNvSpPr txBox="1"/>
          <p:nvPr/>
        </p:nvSpPr>
        <p:spPr>
          <a:xfrm>
            <a:off x="6958882" y="5526724"/>
            <a:ext cx="3477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070C0"/>
                </a:solidFill>
              </a:rPr>
              <a:t>Sticker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EDA868-0A0D-4801-98E8-E5E57957B3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551" y="898424"/>
            <a:ext cx="4558393" cy="43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5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ug In Timer, White, Min. Time Setting: 30 min, Max. Time Setting: 30 min, 23 hr">
            <a:extLst>
              <a:ext uri="{FF2B5EF4-FFF2-40B4-BE49-F238E27FC236}">
                <a16:creationId xmlns:a16="http://schemas.microsoft.com/office/drawing/2014/main" id="{2CBEB44E-06CE-46BC-AC6A-B65F6C16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6" y="2331441"/>
            <a:ext cx="3418113" cy="34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8F1EA1DB-714D-4349-A18D-3B2A4A1C8E29}"/>
              </a:ext>
            </a:extLst>
          </p:cNvPr>
          <p:cNvSpPr txBox="1">
            <a:spLocks/>
          </p:cNvSpPr>
          <p:nvPr/>
        </p:nvSpPr>
        <p:spPr>
          <a:xfrm>
            <a:off x="11202113" y="6328411"/>
            <a:ext cx="505398" cy="436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0F0FA-18F4-4A27-8656-72C919EAE300}" type="slidenum">
              <a:rPr lang="en-US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9</a:t>
            </a:fld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C9CC6D-D7DE-4596-B863-DEB62FB93407}"/>
              </a:ext>
            </a:extLst>
          </p:cNvPr>
          <p:cNvCxnSpPr>
            <a:cxnSpLocks/>
          </p:cNvCxnSpPr>
          <p:nvPr/>
        </p:nvCxnSpPr>
        <p:spPr>
          <a:xfrm>
            <a:off x="0" y="6112283"/>
            <a:ext cx="12192000" cy="0"/>
          </a:xfrm>
          <a:prstGeom prst="line">
            <a:avLst/>
          </a:prstGeom>
          <a:ln w="28575">
            <a:solidFill>
              <a:srgbClr val="322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CF6117CB-73C5-4A1F-ABB9-1727816C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C3CA7BD-4C76-453A-BD69-5F4814F3506F}" type="slidenum">
              <a:rPr lang="en-US" sz="14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9</a:t>
            </a:fld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A678D-DE15-4D37-8DC0-F7D09137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Automatic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0D97B-0A28-4775-968D-668D46EFF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6" t="15789" r="6332" b="11244"/>
          <a:stretch/>
        </p:blipFill>
        <p:spPr>
          <a:xfrm>
            <a:off x="680358" y="1264099"/>
            <a:ext cx="2775857" cy="2710543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0EBA40-8D85-4B3E-9F14-88FC985B0776}"/>
              </a:ext>
            </a:extLst>
          </p:cNvPr>
          <p:cNvSpPr txBox="1"/>
          <p:nvPr/>
        </p:nvSpPr>
        <p:spPr>
          <a:xfrm>
            <a:off x="5453745" y="2017475"/>
            <a:ext cx="64824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97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Study in an Immunology Lab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2F3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outlet timers were installed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2F3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23 water baths and one heat block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2F3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was found that the outlet timers resulted in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2F3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savings of 4,800 kWh or $630 per year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2F3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energy savings is equivalent to the greenhouse gas emissions from driving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2F3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nearly 9,000 miles per year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2F3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hlinkClick r:id="rId5"/>
            <a:extLst>
              <a:ext uri="{FF2B5EF4-FFF2-40B4-BE49-F238E27FC236}">
                <a16:creationId xmlns:a16="http://schemas.microsoft.com/office/drawing/2014/main" id="{269A7775-0CA8-43B0-B45D-01DC0DD577E5}"/>
              </a:ext>
            </a:extLst>
          </p:cNvPr>
          <p:cNvSpPr txBox="1"/>
          <p:nvPr/>
        </p:nvSpPr>
        <p:spPr>
          <a:xfrm>
            <a:off x="6958882" y="5526724"/>
            <a:ext cx="3477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070C0"/>
                </a:solidFill>
              </a:rPr>
              <a:t>Timer </a:t>
            </a:r>
            <a:r>
              <a:rPr lang="en-US" u="sng" dirty="0">
                <a:solidFill>
                  <a:srgbClr val="0070C0"/>
                </a:solidFill>
                <a:hlinkClick r:id="rId5"/>
              </a:rPr>
              <a:t>Examples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1F329-75A1-4894-8C30-A2C65A912B18}"/>
              </a:ext>
            </a:extLst>
          </p:cNvPr>
          <p:cNvSpPr txBox="1"/>
          <p:nvPr/>
        </p:nvSpPr>
        <p:spPr>
          <a:xfrm>
            <a:off x="176102" y="4695727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Tip:  </a:t>
            </a:r>
            <a:r>
              <a:rPr lang="en-US" dirty="0"/>
              <a:t>choose an outlet timer that automatically resets after an override, so you don’t end up turning it off</a:t>
            </a:r>
          </a:p>
        </p:txBody>
      </p:sp>
    </p:spTree>
    <p:extLst>
      <p:ext uri="{BB962C8B-B14F-4D97-AF65-F5344CB8AC3E}">
        <p14:creationId xmlns:p14="http://schemas.microsoft.com/office/powerpoint/2010/main" val="1503088113"/>
      </p:ext>
    </p:extLst>
  </p:cSld>
  <p:clrMapOvr>
    <a:masterClrMapping/>
  </p:clrMapOvr>
</p:sld>
</file>

<file path=ppt/theme/theme1.xml><?xml version="1.0" encoding="utf-8"?>
<a:theme xmlns:a="http://schemas.openxmlformats.org/drawingml/2006/main" name="My Green Lab">
  <a:themeElements>
    <a:clrScheme name="My Green 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975E"/>
      </a:accent1>
      <a:accent2>
        <a:srgbClr val="2689C6"/>
      </a:accent2>
      <a:accent3>
        <a:srgbClr val="5A4969"/>
      </a:accent3>
      <a:accent4>
        <a:srgbClr val="DC9080"/>
      </a:accent4>
      <a:accent5>
        <a:srgbClr val="E8802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Green Lab" id="{F3F1BA17-F3B2-4FBB-99EA-337CB1490848}" vid="{7F09DD13-B859-4ED3-B702-10EBA8F9A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9016173899C8409518FBCCFCBDA32F" ma:contentTypeVersion="12" ma:contentTypeDescription="Create a new document." ma:contentTypeScope="" ma:versionID="aa02df3b160c1a24bf2c8da68092125e">
  <xsd:schema xmlns:xsd="http://www.w3.org/2001/XMLSchema" xmlns:xs="http://www.w3.org/2001/XMLSchema" xmlns:p="http://schemas.microsoft.com/office/2006/metadata/properties" xmlns:ns2="3fb38d89-4dcd-41ca-b1f5-e87e27dbb172" xmlns:ns3="7a512f87-68a0-41cf-8a0c-cac9e65da743" targetNamespace="http://schemas.microsoft.com/office/2006/metadata/properties" ma:root="true" ma:fieldsID="8e7b04f2348b0004d8ea765849bc4007" ns2:_="" ns3:_="">
    <xsd:import namespace="3fb38d89-4dcd-41ca-b1f5-e87e27dbb172"/>
    <xsd:import namespace="7a512f87-68a0-41cf-8a0c-cac9e65da7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38d89-4dcd-41ca-b1f5-e87e27dbb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12f87-68a0-41cf-8a0c-cac9e65da74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D78C04-7F33-4DB2-92A5-0B2F557B01C1}">
  <ds:schemaRefs>
    <ds:schemaRef ds:uri="3fb38d89-4dcd-41ca-b1f5-e87e27dbb172"/>
    <ds:schemaRef ds:uri="7a512f87-68a0-41cf-8a0c-cac9e65da7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E94DF3-B80F-49DD-902D-8C247F071BFC}">
  <ds:schemaRefs>
    <ds:schemaRef ds:uri="http://purl.org/dc/dcmitype/"/>
    <ds:schemaRef ds:uri="http://schemas.microsoft.com/office/2006/documentManagement/types"/>
    <ds:schemaRef ds:uri="7a512f87-68a0-41cf-8a0c-cac9e65da743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3fb38d89-4dcd-41ca-b1f5-e87e27dbb172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B7FF4D7-4558-4F8B-A668-22E7A7CFAB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Green Lab</Template>
  <TotalTime>5961</TotalTime>
  <Words>580</Words>
  <Application>Microsoft Macintosh PowerPoint</Application>
  <PresentationFormat>Widescreen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Abadi</vt:lpstr>
      <vt:lpstr>Arial</vt:lpstr>
      <vt:lpstr>Calibri</vt:lpstr>
      <vt:lpstr>Calibri Light</vt:lpstr>
      <vt:lpstr>Copse</vt:lpstr>
      <vt:lpstr>Ink Free</vt:lpstr>
      <vt:lpstr>Open Sans</vt:lpstr>
      <vt:lpstr>Open Sans ExtraBold</vt:lpstr>
      <vt:lpstr>Open Sans Light</vt:lpstr>
      <vt:lpstr>My Green Lab</vt:lpstr>
      <vt:lpstr>PowerPoint Presentation</vt:lpstr>
      <vt:lpstr>What is Plug Load?</vt:lpstr>
      <vt:lpstr>Plug Load</vt:lpstr>
      <vt:lpstr>Plug Load</vt:lpstr>
      <vt:lpstr>Top Candidates </vt:lpstr>
      <vt:lpstr>Energy in Labs</vt:lpstr>
      <vt:lpstr>Addressing Plug Load – Where to Start</vt:lpstr>
      <vt:lpstr>Stickers Make it Known</vt:lpstr>
      <vt:lpstr>Make it Automatic</vt:lpstr>
      <vt:lpstr>Get to Know Your Energy Consumption</vt:lpstr>
      <vt:lpstr>Get to Know Your Energy Consumption</vt:lpstr>
      <vt:lpstr>Replace Equipment With Energy-Efficient Options</vt:lpstr>
      <vt:lpstr>Let’s Choose Awesome!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Jordan</dc:creator>
  <cp:lastModifiedBy>Robby Eldenburg</cp:lastModifiedBy>
  <cp:revision>40</cp:revision>
  <dcterms:created xsi:type="dcterms:W3CDTF">2019-10-31T17:33:41Z</dcterms:created>
  <dcterms:modified xsi:type="dcterms:W3CDTF">2022-04-04T18:24:51Z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0x010100399016173899C8409518FBCCFCBDA32F</vt:lpwstr>
  </property>
</Properties>
</file>